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Lst>
  <p:notesMasterIdLst>
    <p:notesMasterId r:id="rId35"/>
  </p:notesMasterIdLst>
  <p:handoutMasterIdLst>
    <p:handoutMasterId r:id="rId36"/>
  </p:handoutMasterIdLst>
  <p:sldIdLst>
    <p:sldId id="256" r:id="rId2"/>
    <p:sldId id="310" r:id="rId3"/>
    <p:sldId id="299" r:id="rId4"/>
    <p:sldId id="258" r:id="rId5"/>
    <p:sldId id="316" r:id="rId6"/>
    <p:sldId id="317" r:id="rId7"/>
    <p:sldId id="319" r:id="rId8"/>
    <p:sldId id="284" r:id="rId9"/>
    <p:sldId id="321" r:id="rId10"/>
    <p:sldId id="267" r:id="rId11"/>
    <p:sldId id="285" r:id="rId12"/>
    <p:sldId id="286" r:id="rId13"/>
    <p:sldId id="323" r:id="rId14"/>
    <p:sldId id="304" r:id="rId15"/>
    <p:sldId id="305" r:id="rId16"/>
    <p:sldId id="306" r:id="rId17"/>
    <p:sldId id="324" r:id="rId18"/>
    <p:sldId id="290" r:id="rId19"/>
    <p:sldId id="326" r:id="rId20"/>
    <p:sldId id="291" r:id="rId21"/>
    <p:sldId id="293" r:id="rId22"/>
    <p:sldId id="294" r:id="rId23"/>
    <p:sldId id="295" r:id="rId24"/>
    <p:sldId id="296" r:id="rId25"/>
    <p:sldId id="297" r:id="rId26"/>
    <p:sldId id="298" r:id="rId27"/>
    <p:sldId id="277" r:id="rId28"/>
    <p:sldId id="278" r:id="rId29"/>
    <p:sldId id="279" r:id="rId30"/>
    <p:sldId id="280" r:id="rId31"/>
    <p:sldId id="281" r:id="rId32"/>
    <p:sldId id="282" r:id="rId33"/>
    <p:sldId id="283" r:id="rId34"/>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tin Maa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57A9DBF-F08C-44C9-85AC-3413EA7D7155}">
  <a:tblStyle styleId="{A57A9DBF-F08C-44C9-85AC-3413EA7D7155}" styleName="Table_0">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 styleId="{B2109607-3C3B-4E9C-B9AE-61DB545AD93F}" styleName="Table_1">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 styleId="{8867FC34-C467-46F2-B44D-441883CA0B6A}" styleName="Table_2">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5" autoAdjust="0"/>
    <p:restoredTop sz="82876" autoAdjust="0"/>
  </p:normalViewPr>
  <p:slideViewPr>
    <p:cSldViewPr>
      <p:cViewPr>
        <p:scale>
          <a:sx n="94" d="100"/>
          <a:sy n="94" d="100"/>
        </p:scale>
        <p:origin x="-1952" y="-8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219" d="100"/>
        <a:sy n="219" d="100"/>
      </p:scale>
      <p:origin x="0" y="563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commentAuthors" Target="commentAuthors.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3-05-05T18:47:44.568" idx="1">
    <p:pos x="4713" y="3831"/>
    <p:text>Do this better!</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3565A2-1B79-684E-8B81-0FC09C1616FB}" type="datetimeFigureOut">
              <a:rPr lang="en-US" smtClean="0"/>
              <a:t>1/10/15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E75B22-7EB8-D14B-9463-58A0D810CDD0}" type="slidenum">
              <a:rPr lang="en-US" smtClean="0"/>
              <a:t>‹#›</a:t>
            </a:fld>
            <a:endParaRPr lang="en-US"/>
          </a:p>
        </p:txBody>
      </p:sp>
    </p:spTree>
    <p:extLst>
      <p:ext uri="{BB962C8B-B14F-4D97-AF65-F5344CB8AC3E}">
        <p14:creationId xmlns:p14="http://schemas.microsoft.com/office/powerpoint/2010/main" val="8104504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lvl1pPr marL="0" marR="0" indent="0" algn="r" rtl="0">
              <a:spcBef>
                <a:spcPts val="0"/>
              </a:spcBef>
              <a:buNone/>
              <a:defRPr sz="1200" b="0" i="0" u="none" strike="noStrike" cap="none" baseline="0">
                <a:solidFill>
                  <a:schemeClr val="dk1"/>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extLst>
      <p:ext uri="{BB962C8B-B14F-4D97-AF65-F5344CB8AC3E}">
        <p14:creationId xmlns:p14="http://schemas.microsoft.com/office/powerpoint/2010/main" val="4180096164"/>
      </p:ext>
    </p:extLst>
  </p:cSld>
  <p:clrMap bg1="lt1" tx1="dk1" bg2="dk2" tx2="lt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dirty="0" err="1" smtClean="0">
                <a:solidFill>
                  <a:schemeClr val="dk1"/>
                </a:solidFill>
                <a:latin typeface="Calibri"/>
                <a:ea typeface="Calibri"/>
                <a:cs typeface="Calibri"/>
                <a:sym typeface="Calibri"/>
              </a:rPr>
              <a:t>RAMCloud</a:t>
            </a:r>
            <a:r>
              <a:rPr lang="en-US" sz="1200" b="0" i="0" u="none" strike="noStrike" cap="none" baseline="0" dirty="0" smtClean="0">
                <a:solidFill>
                  <a:schemeClr val="dk1"/>
                </a:solidFill>
                <a:latin typeface="Calibri"/>
                <a:ea typeface="Calibri"/>
                <a:cs typeface="Calibri"/>
                <a:sym typeface="Calibri"/>
              </a:rPr>
              <a:t>:</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Tablets: mapping between keys and the storage servers. Saved in the coordinator and cached in the clients</a:t>
            </a:r>
          </a:p>
          <a:p>
            <a:pPr marL="0" marR="0" lvl="0" indent="0" algn="l" rtl="0">
              <a:spcBef>
                <a:spcPts val="0"/>
              </a:spcBef>
              <a:buSzPct val="25000"/>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SzPct val="25000"/>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err="1" smtClean="0">
                <a:solidFill>
                  <a:schemeClr val="dk1"/>
                </a:solidFill>
                <a:latin typeface="Calibri"/>
                <a:ea typeface="Calibri"/>
                <a:cs typeface="Calibri"/>
                <a:sym typeface="Calibri"/>
              </a:rPr>
              <a:t>Aeropsike</a:t>
            </a:r>
            <a:r>
              <a:rPr lang="en-US" sz="1200" b="0" i="0" u="none" strike="noStrike" cap="none" baseline="0" dirty="0" smtClean="0">
                <a:solidFill>
                  <a:schemeClr val="dk1"/>
                </a:solidFill>
                <a:latin typeface="Calibri"/>
                <a:ea typeface="Calibri"/>
                <a:cs typeface="Calibri"/>
                <a:sym typeface="Calibri"/>
              </a:rPr>
              <a:t>:</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Namespaces(replication, storage,  -&gt; sets -&gt; records</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Records -&gt; indexed key and bins (columns)</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Strongly typed</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File system bypass</a:t>
            </a: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Cassandra:</a:t>
            </a:r>
          </a:p>
          <a:p>
            <a:pPr marL="0" marR="0" lvl="0" indent="0" algn="l" rtl="0">
              <a:spcBef>
                <a:spcPts val="0"/>
              </a:spcBef>
              <a:buSzPct val="25000"/>
              <a:buNone/>
            </a:pPr>
            <a:endParaRPr lang="en-US" sz="1200" b="0" i="0" u="none" strike="noStrike" cap="none" baseline="0" dirty="0" smtClean="0">
              <a:solidFill>
                <a:schemeClr val="dk1"/>
              </a:solidFill>
              <a:latin typeface="Calibri"/>
              <a:ea typeface="Calibri"/>
              <a:cs typeface="Calibri"/>
              <a:sym typeface="Calibri"/>
            </a:endParaRPr>
          </a:p>
        </p:txBody>
      </p:sp>
      <p:sp>
        <p:nvSpPr>
          <p:cNvPr id="320" name="Shape 32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10</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11</a:t>
            </a:fld>
            <a:endParaRPr lang="en-US"/>
          </a:p>
        </p:txBody>
      </p:sp>
    </p:spTree>
    <p:extLst>
      <p:ext uri="{BB962C8B-B14F-4D97-AF65-F5344CB8AC3E}">
        <p14:creationId xmlns:p14="http://schemas.microsoft.com/office/powerpoint/2010/main" val="1381619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Workload</a:t>
            </a:r>
            <a:r>
              <a:rPr lang="en-US" baseline="0" dirty="0" smtClean="0"/>
              <a:t> description:</a:t>
            </a:r>
          </a:p>
          <a:p>
            <a:pPr marL="228600" indent="-228600">
              <a:buAutoNum type="alphaUcParenR"/>
            </a:pPr>
            <a:r>
              <a:rPr lang="en-US" baseline="0" dirty="0" smtClean="0"/>
              <a:t>50 / 50 % (reads / writes)</a:t>
            </a:r>
          </a:p>
          <a:p>
            <a:pPr marL="228600" indent="-228600">
              <a:buAutoNum type="alphaUcParenR"/>
            </a:pPr>
            <a:r>
              <a:rPr lang="en-US" dirty="0" smtClean="0"/>
              <a:t>95%</a:t>
            </a:r>
            <a:r>
              <a:rPr lang="en-US" baseline="0" dirty="0" smtClean="0"/>
              <a:t> reads / 5% writes</a:t>
            </a:r>
          </a:p>
          <a:p>
            <a:pPr marL="228600" indent="-228600">
              <a:buAutoNum type="alphaUcParenR"/>
            </a:pPr>
            <a:r>
              <a:rPr lang="en-US" baseline="0" dirty="0" smtClean="0"/>
              <a:t>100% reads</a:t>
            </a:r>
          </a:p>
          <a:p>
            <a:pPr marL="228600" indent="-228600">
              <a:buAutoNum type="alphaUcParenR"/>
            </a:pPr>
            <a:r>
              <a:rPr lang="en-US" baseline="0" dirty="0" smtClean="0"/>
              <a:t>Read latest (insert records and read the latest inserted)</a:t>
            </a:r>
          </a:p>
          <a:p>
            <a:pPr marL="228600" indent="-228600">
              <a:buAutoNum type="alphaUcParenR"/>
            </a:pPr>
            <a:r>
              <a:rPr lang="en-US" baseline="0" dirty="0" smtClean="0"/>
              <a:t>Short ranges</a:t>
            </a:r>
          </a:p>
          <a:p>
            <a:pPr marL="228600" indent="-228600">
              <a:buAutoNum type="alphaUcParenR"/>
            </a:pPr>
            <a:r>
              <a:rPr lang="en-US" baseline="0" dirty="0" smtClean="0"/>
              <a:t>Read-modify-write</a:t>
            </a:r>
            <a:endParaRPr lang="en-US" dirty="0" smtClean="0"/>
          </a:p>
          <a:p>
            <a:pPr marL="0" indent="0">
              <a:buNone/>
            </a:pPr>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12</a:t>
            </a:fld>
            <a:endParaRPr lang="en-US"/>
          </a:p>
        </p:txBody>
      </p:sp>
    </p:spTree>
    <p:extLst>
      <p:ext uri="{BB962C8B-B14F-4D97-AF65-F5344CB8AC3E}">
        <p14:creationId xmlns:p14="http://schemas.microsoft.com/office/powerpoint/2010/main" val="576484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13</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This is what Solr looks like on Firebox now</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457200" lvl="0" indent="-381000" rtl="0">
              <a:lnSpc>
                <a:spcPct val="115000"/>
              </a:lnSpc>
              <a:spcBef>
                <a:spcPts val="0"/>
              </a:spcBef>
              <a:buClr>
                <a:srgbClr val="000080"/>
              </a:buClr>
              <a:buSzPct val="100000"/>
              <a:buFont typeface="Arial"/>
              <a:buChar char="•"/>
            </a:pPr>
            <a:r>
              <a:rPr lang="en-US" sz="2000">
                <a:solidFill>
                  <a:schemeClr val="dk1"/>
                </a:solidFill>
              </a:rPr>
              <a:t>Solr cluster: 1 Solr instance -&gt; 1 core. Data sharded evenly amongst instances and stored locally.</a:t>
            </a:r>
          </a:p>
          <a:p>
            <a:pPr marL="457200" lvl="0" indent="-381000" rtl="0">
              <a:lnSpc>
                <a:spcPct val="115000"/>
              </a:lnSpc>
              <a:spcBef>
                <a:spcPts val="0"/>
              </a:spcBef>
              <a:buClr>
                <a:srgbClr val="000080"/>
              </a:buClr>
              <a:buSzPct val="100000"/>
              <a:buFont typeface="Arial"/>
              <a:buChar char="•"/>
            </a:pPr>
            <a:r>
              <a:rPr lang="en-US" sz="2000">
                <a:solidFill>
                  <a:schemeClr val="dk1"/>
                </a:solidFill>
              </a:rPr>
              <a:t>Zookeeper for cluster management.</a:t>
            </a:r>
          </a:p>
          <a:p>
            <a:pPr marL="457200" lvl="0" indent="-381000" rtl="0">
              <a:lnSpc>
                <a:spcPct val="115000"/>
              </a:lnSpc>
              <a:spcBef>
                <a:spcPts val="0"/>
              </a:spcBef>
              <a:buClr>
                <a:srgbClr val="000080"/>
              </a:buClr>
              <a:buSzPct val="100000"/>
              <a:buFont typeface="Arial"/>
              <a:buChar char="•"/>
            </a:pPr>
            <a:r>
              <a:rPr lang="en-US" sz="2000">
                <a:solidFill>
                  <a:schemeClr val="dk1"/>
                </a:solidFill>
              </a:rPr>
              <a:t>Hadoop and HDFS (optional) </a:t>
            </a:r>
          </a:p>
          <a:p>
            <a:pPr marL="0" marR="0" lvl="0" indent="0" algn="l" rtl="0">
              <a:spcBef>
                <a:spcPts val="0"/>
              </a:spcBef>
              <a:buClr>
                <a:schemeClr val="dk1"/>
              </a:buClr>
              <a:buFont typeface="Arial"/>
              <a:buNone/>
            </a:pPr>
            <a:endParaRPr sz="1200">
              <a:solidFill>
                <a:schemeClr val="dk1"/>
              </a:solidFill>
            </a:endParaRPr>
          </a:p>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Solr on Firebox has two major components, the server and client. The server consists of a cluster of solr instances spread across many machines, together with a separate set of machines hosting Zookeeper. Zookeeper is responsible for cluster management and synchronization amongst the Solr instances; it knows if and when a node goes offline and communicates that to the Solr instances so they can reroute traffic accordingly.  Each solr instances locally maintains a part of the index (shard) as well as maybe replicas. </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This experiment is designed less for low latency or high query rate than it was to take advantage of disk bandwidth. You can see the PCIe SSD interface is roughly 25 % in this experiment. In this case, the Solr index is large (~30 GB a shard). It can fit in memory but suffers from high GC activity that kill latency performance. </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What happens if attempt to keep search index on disk, rather than load it into memory...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8" name="Shape 1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19</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From APPS to RACKS</a:t>
            </a:r>
          </a:p>
          <a:p>
            <a:pPr marL="0" marR="0" lvl="0" indent="0" algn="l" rtl="0">
              <a:spcBef>
                <a:spcPts val="0"/>
              </a:spcBef>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Firebox touches different layers of the ASPIRE lasagna stack:</a:t>
            </a: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Applications</a:t>
            </a: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Productivity layer</a:t>
            </a: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OS</a:t>
            </a: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Memories interconnects</a:t>
            </a: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Racks</a:t>
            </a:r>
            <a:endParaRPr sz="1200" b="0" i="0" u="none" strike="noStrike" cap="none" baseline="0" dirty="0">
              <a:solidFill>
                <a:schemeClr val="dk1"/>
              </a:solidFill>
              <a:latin typeface="Calibri"/>
              <a:ea typeface="Calibri"/>
              <a:cs typeface="Calibri"/>
              <a:sym typeface="Calibri"/>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2</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39F6-6FFB-4F4C-83B5-1C93CC948FEA}" type="slidenum">
              <a:rPr lang="en-US" smtClean="0"/>
              <a:t>20</a:t>
            </a:fld>
            <a:endParaRPr lang="en-US"/>
          </a:p>
        </p:txBody>
      </p:sp>
    </p:spTree>
    <p:extLst>
      <p:ext uri="{BB962C8B-B14F-4D97-AF65-F5344CB8AC3E}">
        <p14:creationId xmlns:p14="http://schemas.microsoft.com/office/powerpoint/2010/main" val="4171324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42" name="Shape 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25" name="Shape 4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31" name="Shape 4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Times New Roman"/>
              <a:ea typeface="Times New Roman"/>
              <a:cs typeface="Times New Roman"/>
              <a:sym typeface="Times New Roman"/>
            </a:endParaRP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What is this talk about?</a:t>
            </a:r>
          </a:p>
          <a:p>
            <a:pPr marL="0" marR="0" lvl="0" indent="0" algn="l" rtl="0">
              <a:spcBef>
                <a:spcPts val="0"/>
              </a:spcBef>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38" name="Shape 4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44" name="Shape 4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54" name="Shape 45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Raw benchmark of Firebox Network</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TODO:</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455" name="Shape 45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32</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61" name="Shape 46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Raw benchmark of Firebox Network</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TODO:</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462" name="Shape 46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33</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baseline="0" dirty="0">
              <a:solidFill>
                <a:schemeClr val="dk1"/>
              </a:solidFill>
              <a:latin typeface="Calibri"/>
              <a:ea typeface="Calibri"/>
              <a:cs typeface="Calibri"/>
              <a:sym typeface="Calibri"/>
            </a:endParaRPr>
          </a:p>
        </p:txBody>
      </p:sp>
      <p:sp>
        <p:nvSpPr>
          <p:cNvPr id="148" name="Shape 14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4</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Yardstick for new hardware</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Understand bottlenecks of current HW</a:t>
            </a:r>
            <a:endParaRPr lang="en-US" sz="1200" b="0" i="0" u="none" strike="noStrike" cap="none" baseline="0" dirty="0">
              <a:solidFill>
                <a:schemeClr val="dk1"/>
              </a:solidFill>
              <a:latin typeface="Calibri"/>
              <a:ea typeface="Calibri"/>
              <a:cs typeface="Calibri"/>
              <a:sym typeface="Calibri"/>
            </a:endParaRPr>
          </a:p>
        </p:txBody>
      </p:sp>
      <p:sp>
        <p:nvSpPr>
          <p:cNvPr id="148" name="Shape 14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5</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6</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7</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does bandwidth relate to RDMA data size?</a:t>
            </a:r>
          </a:p>
          <a:p>
            <a:endParaRPr lang="en-US" baseline="0" dirty="0" smtClean="0"/>
          </a:p>
          <a:p>
            <a:r>
              <a:rPr lang="en-US" baseline="0" dirty="0" smtClean="0"/>
              <a:t>How does </a:t>
            </a:r>
            <a:r>
              <a:rPr lang="en-US" baseline="0" dirty="0" err="1" smtClean="0"/>
              <a:t>bw</a:t>
            </a:r>
            <a:r>
              <a:rPr lang="en-US" baseline="0" dirty="0" smtClean="0"/>
              <a:t> relate to latency?</a:t>
            </a:r>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8</a:t>
            </a:fld>
            <a:endParaRPr lang="en-US"/>
          </a:p>
        </p:txBody>
      </p:sp>
    </p:spTree>
    <p:extLst>
      <p:ext uri="{BB962C8B-B14F-4D97-AF65-F5344CB8AC3E}">
        <p14:creationId xmlns:p14="http://schemas.microsoft.com/office/powerpoint/2010/main" val="643808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9</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 name="Shape 16"/>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17" name="Shape 17"/>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 name="Shape 19"/>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4"/>
        <p:cNvGrpSpPr/>
        <p:nvPr/>
      </p:nvGrpSpPr>
      <p:grpSpPr>
        <a:xfrm>
          <a:off x="0" y="0"/>
          <a:ext cx="0" cy="0"/>
          <a:chOff x="0" y="0"/>
          <a:chExt cx="0" cy="0"/>
        </a:xfrm>
      </p:grpSpPr>
      <p:sp>
        <p:nvSpPr>
          <p:cNvPr id="65" name="Shape 6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6" name="Shape 6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7" name="Shape 6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3050"/>
            <a:ext cx="3008399" cy="116190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0" name="Shape 70"/>
          <p:cNvSpPr txBox="1">
            <a:spLocks noGrp="1"/>
          </p:cNvSpPr>
          <p:nvPr>
            <p:ph type="body" idx="1"/>
          </p:nvPr>
        </p:nvSpPr>
        <p:spPr>
          <a:xfrm>
            <a:off x="3575050" y="273050"/>
            <a:ext cx="5111699" cy="58529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1" name="Shape 71"/>
          <p:cNvSpPr txBox="1">
            <a:spLocks noGrp="1"/>
          </p:cNvSpPr>
          <p:nvPr>
            <p:ph type="body" idx="2"/>
          </p:nvPr>
        </p:nvSpPr>
        <p:spPr>
          <a:xfrm>
            <a:off x="457200" y="1435100"/>
            <a:ext cx="3008399" cy="4691099"/>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2" name="Shape 72"/>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3" name="Shape 73"/>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4" name="Shape 74"/>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1792288" y="4800600"/>
            <a:ext cx="5486399" cy="5666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7" name="Shape 77"/>
          <p:cNvSpPr>
            <a:spLocks noGrp="1"/>
          </p:cNvSpPr>
          <p:nvPr>
            <p:ph type="pic" idx="2"/>
          </p:nvPr>
        </p:nvSpPr>
        <p:spPr>
          <a:xfrm>
            <a:off x="1792288" y="612775"/>
            <a:ext cx="5486399" cy="4114800"/>
          </a:xfrm>
          <a:prstGeom prst="rect">
            <a:avLst/>
          </a:prstGeom>
          <a:noFill/>
          <a:ln>
            <a:noFill/>
          </a:ln>
        </p:spPr>
      </p:sp>
      <p:sp>
        <p:nvSpPr>
          <p:cNvPr id="78" name="Shape 78"/>
          <p:cNvSpPr txBox="1">
            <a:spLocks noGrp="1"/>
          </p:cNvSpPr>
          <p:nvPr>
            <p:ph type="body" idx="1"/>
          </p:nvPr>
        </p:nvSpPr>
        <p:spPr>
          <a:xfrm>
            <a:off x="1792288" y="5367337"/>
            <a:ext cx="5486399" cy="804899"/>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9" name="Shape 79"/>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0" name="Shape 80"/>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1" name="Shape 81"/>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4" name="Shape 84"/>
          <p:cNvSpPr txBox="1">
            <a:spLocks noGrp="1"/>
          </p:cNvSpPr>
          <p:nvPr>
            <p:ph type="body" idx="1"/>
          </p:nvPr>
        </p:nvSpPr>
        <p:spPr>
          <a:xfrm rot="5400000">
            <a:off x="2308949" y="-251550"/>
            <a:ext cx="4526100" cy="82296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85" name="Shape 8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6" name="Shape 8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7" name="Shape 8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8"/>
        <p:cNvGrpSpPr/>
        <p:nvPr/>
      </p:nvGrpSpPr>
      <p:grpSpPr>
        <a:xfrm>
          <a:off x="0" y="0"/>
          <a:ext cx="0" cy="0"/>
          <a:chOff x="0" y="0"/>
          <a:chExt cx="0" cy="0"/>
        </a:xfrm>
      </p:grpSpPr>
      <p:sp>
        <p:nvSpPr>
          <p:cNvPr id="89" name="Shape 89"/>
          <p:cNvSpPr txBox="1">
            <a:spLocks noGrp="1"/>
          </p:cNvSpPr>
          <p:nvPr>
            <p:ph type="title"/>
          </p:nvPr>
        </p:nvSpPr>
        <p:spPr>
          <a:xfrm rot="5400000">
            <a:off x="4732349" y="2171687"/>
            <a:ext cx="5851500" cy="20574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0" name="Shape 90"/>
          <p:cNvSpPr txBox="1">
            <a:spLocks noGrp="1"/>
          </p:cNvSpPr>
          <p:nvPr>
            <p:ph type="body" idx="1"/>
          </p:nvPr>
        </p:nvSpPr>
        <p:spPr>
          <a:xfrm rot="5400000">
            <a:off x="541350" y="190488"/>
            <a:ext cx="5851500" cy="6019799"/>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91" name="Shape 9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2" name="Shape 9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3" name="Shape 9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6177" y="76200"/>
            <a:ext cx="2051100" cy="609599"/>
          </a:xfrm>
          <a:prstGeom prst="rect">
            <a:avLst/>
          </a:prstGeom>
          <a:noFill/>
          <a:ln>
            <a:noFill/>
          </a:ln>
        </p:spPr>
      </p:pic>
    </p:spTree>
    <p:extLst>
      <p:ext uri="{BB962C8B-B14F-4D97-AF65-F5344CB8AC3E}">
        <p14:creationId xmlns:p14="http://schemas.microsoft.com/office/powerpoint/2010/main" val="293332265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Slide">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6177" y="76200"/>
            <a:ext cx="2051100" cy="609599"/>
          </a:xfrm>
          <a:prstGeom prst="rect">
            <a:avLst/>
          </a:prstGeom>
          <a:noFill/>
          <a:ln>
            <a:noFill/>
          </a:ln>
        </p:spPr>
      </p:pic>
      <p:sp>
        <p:nvSpPr>
          <p:cNvPr id="4" name="Slide Number Placeholder 3"/>
          <p:cNvSpPr>
            <a:spLocks noGrp="1"/>
          </p:cNvSpPr>
          <p:nvPr>
            <p:ph type="sldNum" idx="12"/>
          </p:nvPr>
        </p:nvSpPr>
        <p:spPr/>
        <p:txBody>
          <a:bodyPr/>
          <a:lstStyle/>
          <a:p>
            <a:pPr marL="0" lvl="0" indent="0">
              <a:spcBef>
                <a:spcPts val="0"/>
              </a:spcBef>
              <a:buSzPct val="25000"/>
              <a:buNone/>
            </a:pPr>
            <a:fld id="{00000000-1234-1234-1234-123412341234}" type="slidenum">
              <a:rPr lang="en-US" smtClean="0"/>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685800" y="2130425"/>
            <a:ext cx="7772400" cy="1470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24" name="Shape 24"/>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a:lvl1pPr>
            <a:lvl2pPr marL="457200" marR="0" indent="0" algn="ctr" rtl="0">
              <a:spcBef>
                <a:spcPts val="560"/>
              </a:spcBef>
              <a:buClr>
                <a:srgbClr val="888888"/>
              </a:buClr>
              <a:buFont typeface="Arial"/>
              <a:buNone/>
              <a:defRPr/>
            </a:lvl2pPr>
            <a:lvl3pPr marL="914400" marR="0" indent="0" algn="ctr" rtl="0">
              <a:spcBef>
                <a:spcPts val="480"/>
              </a:spcBef>
              <a:buClr>
                <a:srgbClr val="888888"/>
              </a:buClr>
              <a:buFont typeface="Arial"/>
              <a:buNone/>
              <a:defRPr/>
            </a:lvl3pPr>
            <a:lvl4pPr marL="1371600" marR="0" indent="0" algn="ctr" rtl="0">
              <a:spcBef>
                <a:spcPts val="400"/>
              </a:spcBef>
              <a:buClr>
                <a:srgbClr val="888888"/>
              </a:buClr>
              <a:buFont typeface="Arial"/>
              <a:buNone/>
              <a:defRPr/>
            </a:lvl4pPr>
            <a:lvl5pPr marL="1828800" marR="0" indent="0" algn="ctr" rtl="0">
              <a:spcBef>
                <a:spcPts val="400"/>
              </a:spcBef>
              <a:buClr>
                <a:srgbClr val="888888"/>
              </a:buClr>
              <a:buFont typeface="Arial"/>
              <a:buNone/>
              <a:defRPr/>
            </a:lvl5pPr>
            <a:lvl6pPr marL="2286000" marR="0" indent="0" algn="ctr" rtl="0">
              <a:spcBef>
                <a:spcPts val="400"/>
              </a:spcBef>
              <a:buClr>
                <a:srgbClr val="888888"/>
              </a:buClr>
              <a:buFont typeface="Arial"/>
              <a:buNone/>
              <a:defRPr/>
            </a:lvl6pPr>
            <a:lvl7pPr marL="2743200" marR="0" indent="0" algn="ctr" rtl="0">
              <a:spcBef>
                <a:spcPts val="400"/>
              </a:spcBef>
              <a:buClr>
                <a:srgbClr val="888888"/>
              </a:buClr>
              <a:buFont typeface="Arial"/>
              <a:buNone/>
              <a:defRPr/>
            </a:lvl7pPr>
            <a:lvl8pPr marL="3200400" marR="0" indent="0" algn="ctr" rtl="0">
              <a:spcBef>
                <a:spcPts val="400"/>
              </a:spcBef>
              <a:buClr>
                <a:srgbClr val="888888"/>
              </a:buClr>
              <a:buFont typeface="Arial"/>
              <a:buNone/>
              <a:defRPr/>
            </a:lvl8pPr>
            <a:lvl9pPr marL="3657600" marR="0" indent="0" algn="ctr" rtl="0">
              <a:spcBef>
                <a:spcPts val="400"/>
              </a:spcBef>
              <a:buClr>
                <a:srgbClr val="888888"/>
              </a:buClr>
              <a:buFont typeface="Arial"/>
              <a:buNone/>
              <a:defRPr/>
            </a:lvl9pPr>
          </a:lstStyle>
          <a:p>
            <a:endParaRPr/>
          </a:p>
        </p:txBody>
      </p:sp>
      <p:sp>
        <p:nvSpPr>
          <p:cNvPr id="25" name="Shape 2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6" name="Shape 2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7" name="Shape 2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74637"/>
            <a:ext cx="8229600" cy="11432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 name="Shape 30"/>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 name="Shape 31"/>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 name="Shape 32"/>
          <p:cNvSpPr txBox="1">
            <a:spLocks noGrp="1"/>
          </p:cNvSpPr>
          <p:nvPr>
            <p:ph type="sldNum" idx="12"/>
          </p:nvPr>
        </p:nvSpPr>
        <p:spPr>
          <a:xfrm>
            <a:off x="8556792" y="6333132"/>
            <a:ext cx="548699" cy="524699"/>
          </a:xfrm>
          <a:prstGeom prst="rect">
            <a:avLst/>
          </a:prstGeom>
          <a:noFill/>
          <a:ln>
            <a:noFill/>
          </a:ln>
        </p:spPr>
        <p:txBody>
          <a:bodyPr lIns="91425" tIns="91425" rIns="91425" bIns="91425" anchor="b"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Clr>
                <a:srgbClr val="888888"/>
              </a:buClr>
              <a:buSzPct val="25000"/>
              <a:buFont typeface="Calibri"/>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2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sldNum" idx="12"/>
          </p:nvPr>
        </p:nvSpPr>
        <p:spPr>
          <a:xfrm>
            <a:off x="8556792" y="6333132"/>
            <a:ext cx="548699" cy="524699"/>
          </a:xfrm>
          <a:prstGeom prst="rect">
            <a:avLst/>
          </a:prstGeom>
          <a:noFill/>
          <a:ln>
            <a:noFill/>
          </a:ln>
        </p:spPr>
        <p:txBody>
          <a:bodyPr lIns="91425" tIns="91425" rIns="91425" bIns="91425" anchor="b"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Clr>
                <a:srgbClr val="888888"/>
              </a:buClr>
              <a:buSzPct val="25000"/>
              <a:buFont typeface="Calibri"/>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722312" y="4406900"/>
            <a:ext cx="7772400" cy="1361999"/>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9" name="Shape 39"/>
          <p:cNvSpPr txBox="1">
            <a:spLocks noGrp="1"/>
          </p:cNvSpPr>
          <p:nvPr>
            <p:ph type="body" idx="1"/>
          </p:nvPr>
        </p:nvSpPr>
        <p:spPr>
          <a:xfrm>
            <a:off x="722312" y="2906713"/>
            <a:ext cx="7772400" cy="1500300"/>
          </a:xfrm>
          <a:prstGeom prst="rect">
            <a:avLst/>
          </a:prstGeom>
          <a:noFill/>
          <a:ln>
            <a:noFill/>
          </a:ln>
        </p:spPr>
        <p:txBody>
          <a:bodyPr lIns="91425" tIns="91425" rIns="91425" bIns="91425" anchor="b" anchorCtr="0"/>
          <a:lstStyle>
            <a:lvl1pPr marL="0" indent="0" rtl="0">
              <a:spcBef>
                <a:spcPts val="0"/>
              </a:spcBef>
              <a:buClr>
                <a:srgbClr val="888888"/>
              </a:buClr>
              <a:buFont typeface="Calibri"/>
              <a:buNone/>
              <a:defRPr/>
            </a:lvl1pPr>
            <a:lvl2pPr marL="457200" indent="0" rtl="0">
              <a:spcBef>
                <a:spcPts val="0"/>
              </a:spcBef>
              <a:buClr>
                <a:srgbClr val="888888"/>
              </a:buClr>
              <a:buFont typeface="Calibri"/>
              <a:buNone/>
              <a:defRPr/>
            </a:lvl2pPr>
            <a:lvl3pPr marL="914400" indent="0" rtl="0">
              <a:spcBef>
                <a:spcPts val="0"/>
              </a:spcBef>
              <a:buClr>
                <a:srgbClr val="888888"/>
              </a:buClr>
              <a:buFont typeface="Calibri"/>
              <a:buNone/>
              <a:defRPr/>
            </a:lvl3pPr>
            <a:lvl4pPr marL="1371600" indent="0" rtl="0">
              <a:spcBef>
                <a:spcPts val="0"/>
              </a:spcBef>
              <a:buClr>
                <a:srgbClr val="888888"/>
              </a:buClr>
              <a:buFont typeface="Calibri"/>
              <a:buNone/>
              <a:defRPr/>
            </a:lvl4pPr>
            <a:lvl5pPr marL="1828800" indent="0" rtl="0">
              <a:spcBef>
                <a:spcPts val="0"/>
              </a:spcBef>
              <a:buClr>
                <a:srgbClr val="888888"/>
              </a:buClr>
              <a:buFont typeface="Calibri"/>
              <a:buNone/>
              <a:defRPr/>
            </a:lvl5pPr>
            <a:lvl6pPr marL="2286000" indent="0" rtl="0">
              <a:spcBef>
                <a:spcPts val="0"/>
              </a:spcBef>
              <a:buClr>
                <a:srgbClr val="888888"/>
              </a:buClr>
              <a:buFont typeface="Calibri"/>
              <a:buNone/>
              <a:defRPr/>
            </a:lvl6pPr>
            <a:lvl7pPr marL="2743200" indent="0" rtl="0">
              <a:spcBef>
                <a:spcPts val="0"/>
              </a:spcBef>
              <a:buClr>
                <a:srgbClr val="888888"/>
              </a:buClr>
              <a:buFont typeface="Calibri"/>
              <a:buNone/>
              <a:defRPr/>
            </a:lvl7pPr>
            <a:lvl8pPr marL="3200400" indent="0" rtl="0">
              <a:spcBef>
                <a:spcPts val="0"/>
              </a:spcBef>
              <a:buClr>
                <a:srgbClr val="888888"/>
              </a:buClr>
              <a:buFont typeface="Calibri"/>
              <a:buNone/>
              <a:defRPr/>
            </a:lvl8pPr>
            <a:lvl9pPr marL="3657600" indent="0" rtl="0">
              <a:spcBef>
                <a:spcPts val="0"/>
              </a:spcBef>
              <a:buClr>
                <a:srgbClr val="888888"/>
              </a:buClr>
              <a:buFont typeface="Calibri"/>
              <a:buNone/>
              <a:defRPr/>
            </a:lvl9pPr>
          </a:lstStyle>
          <a:p>
            <a:endParaRPr/>
          </a:p>
        </p:txBody>
      </p:sp>
      <p:sp>
        <p:nvSpPr>
          <p:cNvPr id="40" name="Shape 40"/>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1" name="Shape 41"/>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2" name="Shape 42"/>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body" idx="1"/>
          </p:nvPr>
        </p:nvSpPr>
        <p:spPr>
          <a:xfrm>
            <a:off x="457200" y="1600200"/>
            <a:ext cx="4038599" cy="4526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body" idx="2"/>
          </p:nvPr>
        </p:nvSpPr>
        <p:spPr>
          <a:xfrm>
            <a:off x="4648200" y="1600200"/>
            <a:ext cx="4038599" cy="4526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7" name="Shape 47"/>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8" name="Shape 48"/>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9" name="Shape 49"/>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 name="Shape 52"/>
          <p:cNvSpPr txBox="1">
            <a:spLocks noGrp="1"/>
          </p:cNvSpPr>
          <p:nvPr>
            <p:ph type="body" idx="1"/>
          </p:nvPr>
        </p:nvSpPr>
        <p:spPr>
          <a:xfrm>
            <a:off x="457200" y="1535112"/>
            <a:ext cx="4040099" cy="6399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3" name="Shape 53"/>
          <p:cNvSpPr txBox="1">
            <a:spLocks noGrp="1"/>
          </p:cNvSpPr>
          <p:nvPr>
            <p:ph type="body" idx="2"/>
          </p:nvPr>
        </p:nvSpPr>
        <p:spPr>
          <a:xfrm>
            <a:off x="457200" y="2174875"/>
            <a:ext cx="4040099" cy="39513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4" name="Shape 54"/>
          <p:cNvSpPr txBox="1">
            <a:spLocks noGrp="1"/>
          </p:cNvSpPr>
          <p:nvPr>
            <p:ph type="body" idx="3"/>
          </p:nvPr>
        </p:nvSpPr>
        <p:spPr>
          <a:xfrm>
            <a:off x="4645025" y="1535112"/>
            <a:ext cx="4041900" cy="6399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5" name="Shape 55"/>
          <p:cNvSpPr txBox="1">
            <a:spLocks noGrp="1"/>
          </p:cNvSpPr>
          <p:nvPr>
            <p:ph type="body" idx="4"/>
          </p:nvPr>
        </p:nvSpPr>
        <p:spPr>
          <a:xfrm>
            <a:off x="4645025" y="2174875"/>
            <a:ext cx="4041900" cy="39513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7" name="Shape 57"/>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8" name="Shape 58"/>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 name="Shape 6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2" name="Shape 6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3" name="Shape 6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indent="-139700" algn="l" rtl="0">
              <a:spcBef>
                <a:spcPts val="640"/>
              </a:spcBef>
              <a:buClr>
                <a:schemeClr val="dk1"/>
              </a:buClr>
              <a:buFont typeface="Arial"/>
              <a:buChar char="•"/>
              <a:defRPr/>
            </a:lvl1pPr>
            <a:lvl2pPr marL="742950" marR="0" indent="-107950" algn="l" rtl="0">
              <a:spcBef>
                <a:spcPts val="560"/>
              </a:spcBef>
              <a:buClr>
                <a:schemeClr val="dk1"/>
              </a:buClr>
              <a:buFont typeface="Arial"/>
              <a:buChar char="–"/>
              <a:defRPr/>
            </a:lvl2pPr>
            <a:lvl3pPr marL="1143000" marR="0" indent="-76200" algn="l" rtl="0">
              <a:spcBef>
                <a:spcPts val="480"/>
              </a:spcBef>
              <a:buClr>
                <a:schemeClr val="dk1"/>
              </a:buClr>
              <a:buFont typeface="Arial"/>
              <a:buChar char="•"/>
              <a:defRPr/>
            </a:lvl3pPr>
            <a:lvl4pPr marL="1600200" marR="0" indent="-101600" algn="l" rtl="0">
              <a:spcBef>
                <a:spcPts val="400"/>
              </a:spcBef>
              <a:buClr>
                <a:schemeClr val="dk1"/>
              </a:buClr>
              <a:buFont typeface="Arial"/>
              <a:buChar char="–"/>
              <a:defRPr/>
            </a:lvl4pPr>
            <a:lvl5pPr marL="2057400" marR="0" indent="-101600" algn="l" rtl="0">
              <a:spcBef>
                <a:spcPts val="400"/>
              </a:spcBef>
              <a:buClr>
                <a:schemeClr val="dk1"/>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11" name="Shape 1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 name="Shape 1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 name="Shape 1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7" r:id="rId15"/>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p:nvPr/>
        </p:nvSpPr>
        <p:spPr>
          <a:xfrm>
            <a:off x="0" y="1219200"/>
            <a:ext cx="9143998" cy="300982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5600" b="0" i="0" u="none" strike="noStrike" cap="small" baseline="0" dirty="0">
                <a:solidFill>
                  <a:schemeClr val="dk1"/>
                </a:solidFill>
                <a:ea typeface="Arial"/>
                <a:sym typeface="Arial"/>
              </a:rPr>
              <a:t>Prototyping</a:t>
            </a:r>
          </a:p>
          <a:p>
            <a:pPr marL="0" marR="0" lvl="0" indent="0" algn="ctr" rtl="0">
              <a:spcBef>
                <a:spcPts val="3600"/>
              </a:spcBef>
              <a:spcAft>
                <a:spcPts val="0"/>
              </a:spcAft>
              <a:buClr>
                <a:schemeClr val="dk1"/>
              </a:buClr>
              <a:buSzPct val="25000"/>
              <a:buFont typeface="Arial"/>
              <a:buNone/>
            </a:pPr>
            <a:r>
              <a:rPr lang="en-US" sz="5600" b="0" i="0" u="none" strike="noStrike" cap="small" baseline="0" dirty="0">
                <a:solidFill>
                  <a:schemeClr val="dk1"/>
                </a:solidFill>
                <a:ea typeface="Arial"/>
                <a:sym typeface="Arial"/>
              </a:rPr>
              <a:t>Firebox-0</a:t>
            </a:r>
          </a:p>
          <a:p>
            <a:pPr marL="0" marR="0" lvl="0" indent="0" algn="ctr" rtl="0">
              <a:spcBef>
                <a:spcPts val="3600"/>
              </a:spcBef>
              <a:spcAft>
                <a:spcPts val="1200"/>
              </a:spcAft>
              <a:buClr>
                <a:schemeClr val="dk1"/>
              </a:buClr>
              <a:buSzPct val="25000"/>
              <a:buFont typeface="Arial"/>
              <a:buNone/>
            </a:pPr>
            <a:r>
              <a:rPr lang="en-US" sz="5600" b="0" i="0" u="none" strike="noStrike" cap="small" baseline="0" dirty="0">
                <a:solidFill>
                  <a:schemeClr val="dk1"/>
                </a:solidFill>
                <a:ea typeface="Arial"/>
                <a:sym typeface="Arial"/>
              </a:rPr>
              <a:t> </a:t>
            </a:r>
          </a:p>
        </p:txBody>
      </p:sp>
      <p:sp>
        <p:nvSpPr>
          <p:cNvPr id="118" name="Shape 118"/>
          <p:cNvSpPr txBox="1"/>
          <p:nvPr/>
        </p:nvSpPr>
        <p:spPr>
          <a:xfrm>
            <a:off x="8238" y="3429000"/>
            <a:ext cx="9135754" cy="1600200"/>
          </a:xfrm>
          <a:prstGeom prst="rect">
            <a:avLst/>
          </a:prstGeom>
          <a:noFill/>
          <a:ln>
            <a:noFill/>
          </a:ln>
        </p:spPr>
        <p:txBody>
          <a:bodyPr lIns="91425" tIns="45700" rIns="91425" bIns="45700" anchor="t" anchorCtr="0">
            <a:noAutofit/>
          </a:bodyPr>
          <a:lstStyle/>
          <a:p>
            <a:pPr marL="0" marR="0" lvl="0" indent="0" algn="ctr" rtl="0">
              <a:spcBef>
                <a:spcPts val="440"/>
              </a:spcBef>
              <a:buClr>
                <a:srgbClr val="262626"/>
              </a:buClr>
              <a:buSzPct val="25000"/>
              <a:buFont typeface="Arial"/>
              <a:buNone/>
            </a:pPr>
            <a:r>
              <a:rPr lang="en-US" sz="2200" b="0" i="0" u="none" strike="noStrike" cap="none" baseline="0" dirty="0" smtClean="0">
                <a:solidFill>
                  <a:srgbClr val="262626"/>
                </a:solidFill>
                <a:latin typeface="Oswald"/>
                <a:ea typeface="Oswald"/>
                <a:cs typeface="Oswald"/>
                <a:sym typeface="Oswald"/>
              </a:rPr>
              <a:t>Nathan </a:t>
            </a:r>
            <a:r>
              <a:rPr lang="en-US" sz="2200" b="0" i="0" u="none" strike="noStrike" cap="none" baseline="0" dirty="0">
                <a:solidFill>
                  <a:srgbClr val="262626"/>
                </a:solidFill>
                <a:latin typeface="Oswald"/>
                <a:ea typeface="Oswald"/>
                <a:cs typeface="Oswald"/>
                <a:sym typeface="Oswald"/>
              </a:rPr>
              <a:t>Pemberton   Joao Carreira   Zach </a:t>
            </a:r>
            <a:r>
              <a:rPr lang="en-US" sz="2200" b="0" i="0" u="none" strike="noStrike" cap="none" baseline="0" dirty="0" err="1" smtClean="0">
                <a:solidFill>
                  <a:srgbClr val="262626"/>
                </a:solidFill>
                <a:latin typeface="Oswald"/>
                <a:ea typeface="Oswald"/>
                <a:cs typeface="Oswald"/>
                <a:sym typeface="Oswald"/>
              </a:rPr>
              <a:t>Rowinski</a:t>
            </a:r>
            <a:endParaRPr lang="en-US" sz="2200" dirty="0">
              <a:solidFill>
                <a:srgbClr val="262626"/>
              </a:solidFill>
              <a:latin typeface="Oswald"/>
              <a:ea typeface="Oswald"/>
              <a:cs typeface="Oswald"/>
              <a:sym typeface="Oswald"/>
            </a:endParaRPr>
          </a:p>
          <a:p>
            <a:pPr marL="0" marR="0" lvl="0" indent="0" algn="ctr" rtl="0">
              <a:spcBef>
                <a:spcPts val="440"/>
              </a:spcBef>
              <a:buClr>
                <a:srgbClr val="262626"/>
              </a:buClr>
              <a:buSzPct val="25000"/>
              <a:buFont typeface="Arial"/>
              <a:buNone/>
            </a:pPr>
            <a:r>
              <a:rPr lang="en-US" sz="2200" b="0" i="0" u="none" strike="noStrike" cap="none" baseline="0" dirty="0" smtClean="0">
                <a:solidFill>
                  <a:srgbClr val="262626"/>
                </a:solidFill>
                <a:latin typeface="Oswald"/>
                <a:ea typeface="Oswald"/>
                <a:cs typeface="Oswald"/>
                <a:sym typeface="Oswald"/>
              </a:rPr>
              <a:t>Martin Maas    Frank </a:t>
            </a:r>
            <a:r>
              <a:rPr lang="en-US" sz="2200" b="0" i="0" u="none" strike="noStrike" cap="none" baseline="0" dirty="0" err="1" smtClean="0">
                <a:solidFill>
                  <a:srgbClr val="262626"/>
                </a:solidFill>
                <a:latin typeface="Oswald"/>
                <a:ea typeface="Oswald"/>
                <a:cs typeface="Oswald"/>
                <a:sym typeface="Oswald"/>
              </a:rPr>
              <a:t>Nothaft</a:t>
            </a:r>
            <a:endParaRPr lang="en-US" sz="2200" b="0" i="0" u="none" strike="noStrike" cap="none" baseline="0" dirty="0" smtClean="0">
              <a:solidFill>
                <a:srgbClr val="262626"/>
              </a:solidFill>
              <a:latin typeface="Oswald"/>
              <a:ea typeface="Oswald"/>
              <a:cs typeface="Oswald"/>
              <a:sym typeface="Oswald"/>
            </a:endParaRPr>
          </a:p>
          <a:p>
            <a:pPr algn="ctr">
              <a:spcBef>
                <a:spcPts val="440"/>
              </a:spcBef>
              <a:buClr>
                <a:srgbClr val="262626"/>
              </a:buClr>
              <a:buSzPct val="25000"/>
            </a:pPr>
            <a:r>
              <a:rPr lang="en-US" sz="2200" dirty="0" err="1">
                <a:solidFill>
                  <a:srgbClr val="262626"/>
                </a:solidFill>
                <a:latin typeface="Oswald"/>
                <a:ea typeface="Oswald"/>
                <a:cs typeface="Oswald"/>
                <a:sym typeface="Oswald"/>
              </a:rPr>
              <a:t>Krste</a:t>
            </a:r>
            <a:r>
              <a:rPr lang="en-US" sz="2200" dirty="0">
                <a:solidFill>
                  <a:srgbClr val="262626"/>
                </a:solidFill>
                <a:latin typeface="Oswald"/>
                <a:ea typeface="Oswald"/>
                <a:cs typeface="Oswald"/>
                <a:sym typeface="Oswald"/>
              </a:rPr>
              <a:t> </a:t>
            </a:r>
            <a:r>
              <a:rPr lang="en-US" sz="2200" dirty="0" err="1" smtClean="0">
                <a:solidFill>
                  <a:srgbClr val="262626"/>
                </a:solidFill>
                <a:latin typeface="Oswald"/>
                <a:ea typeface="Oswald"/>
                <a:cs typeface="Oswald"/>
                <a:sym typeface="Oswald"/>
              </a:rPr>
              <a:t>Asanović</a:t>
            </a:r>
            <a:r>
              <a:rPr lang="en-US" sz="2200" dirty="0">
                <a:solidFill>
                  <a:srgbClr val="262626"/>
                </a:solidFill>
                <a:latin typeface="Oswald"/>
                <a:ea typeface="Oswald"/>
                <a:cs typeface="Oswald"/>
                <a:sym typeface="Oswald"/>
              </a:rPr>
              <a:t> </a:t>
            </a:r>
            <a:r>
              <a:rPr lang="en-US" sz="2200" dirty="0" smtClean="0">
                <a:solidFill>
                  <a:srgbClr val="262626"/>
                </a:solidFill>
                <a:latin typeface="Oswald"/>
                <a:ea typeface="Oswald"/>
                <a:cs typeface="Oswald"/>
                <a:sym typeface="Oswald"/>
              </a:rPr>
              <a:t>    </a:t>
            </a:r>
            <a:r>
              <a:rPr lang="en-US" sz="2200" dirty="0" smtClean="0">
                <a:solidFill>
                  <a:srgbClr val="262626"/>
                </a:solidFill>
                <a:latin typeface="Oswald"/>
                <a:ea typeface="Oswald"/>
                <a:cs typeface="Oswald"/>
                <a:sym typeface="Oswald"/>
              </a:rPr>
              <a:t>Randy </a:t>
            </a:r>
            <a:r>
              <a:rPr lang="en-US" sz="2200" dirty="0">
                <a:solidFill>
                  <a:srgbClr val="262626"/>
                </a:solidFill>
                <a:latin typeface="Oswald"/>
                <a:ea typeface="Oswald"/>
                <a:cs typeface="Oswald"/>
                <a:sym typeface="Oswald"/>
              </a:rPr>
              <a:t>Katz</a:t>
            </a:r>
          </a:p>
          <a:p>
            <a:pPr marL="0" marR="0" lvl="0" indent="0" algn="ctr" rtl="0">
              <a:spcBef>
                <a:spcPts val="440"/>
              </a:spcBef>
              <a:buClr>
                <a:srgbClr val="262626"/>
              </a:buClr>
              <a:buSzPct val="25000"/>
              <a:buFont typeface="Arial"/>
              <a:buNone/>
            </a:pPr>
            <a:endParaRPr lang="en-US" sz="2200" b="0" i="0" u="none" strike="noStrike" cap="none" baseline="0" dirty="0">
              <a:solidFill>
                <a:srgbClr val="262626"/>
              </a:solidFill>
              <a:latin typeface="Oswald"/>
              <a:ea typeface="Oswald"/>
              <a:cs typeface="Oswald"/>
              <a:sym typeface="Oswald"/>
            </a:endParaRPr>
          </a:p>
        </p:txBody>
      </p:sp>
      <p:pic>
        <p:nvPicPr>
          <p:cNvPr id="119" name="Shape 119"/>
          <p:cNvPicPr preferRelativeResize="0"/>
          <p:nvPr/>
        </p:nvPicPr>
        <p:blipFill rotWithShape="1">
          <a:blip r:embed="rId3">
            <a:alphaModFix/>
          </a:blip>
          <a:srcRect/>
          <a:stretch/>
        </p:blipFill>
        <p:spPr>
          <a:xfrm>
            <a:off x="8238" y="5084278"/>
            <a:ext cx="3120176" cy="1179969"/>
          </a:xfrm>
          <a:prstGeom prst="rect">
            <a:avLst/>
          </a:prstGeom>
          <a:noFill/>
          <a:ln>
            <a:noFill/>
          </a:ln>
        </p:spPr>
      </p:pic>
      <p:pic>
        <p:nvPicPr>
          <p:cNvPr id="120" name="Shape 120"/>
          <p:cNvPicPr preferRelativeResize="0"/>
          <p:nvPr/>
        </p:nvPicPr>
        <p:blipFill rotWithShape="1">
          <a:blip r:embed="rId4">
            <a:alphaModFix/>
          </a:blip>
          <a:srcRect/>
          <a:stretch/>
        </p:blipFill>
        <p:spPr>
          <a:xfrm>
            <a:off x="6088805" y="5081730"/>
            <a:ext cx="2994103" cy="1058629"/>
          </a:xfrm>
          <a:prstGeom prst="rect">
            <a:avLst/>
          </a:prstGeom>
          <a:noFill/>
          <a:ln>
            <a:noFill/>
          </a:ln>
        </p:spPr>
      </p:pic>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p:nvPr/>
        </p:nvSpPr>
        <p:spPr>
          <a:xfrm>
            <a:off x="1752600" y="665203"/>
            <a:ext cx="5943600"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400" b="1" i="0" u="none" strike="noStrike" cap="none" baseline="0" dirty="0">
                <a:solidFill>
                  <a:schemeClr val="dk1"/>
                </a:solidFill>
                <a:latin typeface="Calibri"/>
                <a:ea typeface="Calibri"/>
                <a:cs typeface="Calibri"/>
                <a:sym typeface="Calibri"/>
              </a:rPr>
              <a:t>Benchmark of Key-value stores</a:t>
            </a:r>
          </a:p>
        </p:txBody>
      </p:sp>
      <p:sp>
        <p:nvSpPr>
          <p:cNvPr id="314" name="Shape 314"/>
          <p:cNvSpPr txBox="1"/>
          <p:nvPr/>
        </p:nvSpPr>
        <p:spPr>
          <a:xfrm>
            <a:off x="491764" y="1619071"/>
            <a:ext cx="8271236" cy="1200329"/>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SzPct val="25000"/>
              <a:buNone/>
            </a:pPr>
            <a:r>
              <a:rPr lang="en-US" sz="2000" b="0" i="0" u="none" strike="noStrike" cap="none" baseline="0" dirty="0">
                <a:solidFill>
                  <a:schemeClr val="dk1"/>
                </a:solidFill>
                <a:latin typeface="Calibri"/>
                <a:ea typeface="Calibri"/>
                <a:cs typeface="Calibri"/>
                <a:sym typeface="Calibri"/>
              </a:rPr>
              <a:t>Key-value stores benchmarked:</a:t>
            </a:r>
          </a:p>
          <a:p>
            <a:pPr marL="342900" marR="0" lvl="0" indent="-342900" algn="l" rtl="0">
              <a:lnSpc>
                <a:spcPct val="120000"/>
              </a:lnSpc>
              <a:spcBef>
                <a:spcPts val="0"/>
              </a:spcBef>
              <a:buClr>
                <a:schemeClr val="dk1"/>
              </a:buClr>
              <a:buSzPct val="100000"/>
              <a:buFont typeface="Calibri"/>
              <a:buAutoNum type="arabicParenR"/>
            </a:pPr>
            <a:r>
              <a:rPr lang="en-US" sz="2000" b="0" i="0" u="none" strike="noStrike" cap="none" baseline="0" dirty="0" err="1">
                <a:solidFill>
                  <a:schemeClr val="dk1"/>
                </a:solidFill>
                <a:latin typeface="Calibri"/>
                <a:ea typeface="Calibri"/>
                <a:cs typeface="Calibri"/>
                <a:sym typeface="Calibri"/>
              </a:rPr>
              <a:t>RAMCloud</a:t>
            </a:r>
            <a:r>
              <a:rPr lang="en-US" sz="2000" b="0" i="0" u="none" strike="noStrike" cap="none" baseline="0" dirty="0">
                <a:solidFill>
                  <a:schemeClr val="dk1"/>
                </a:solidFill>
                <a:latin typeface="Calibri"/>
                <a:ea typeface="Calibri"/>
                <a:cs typeface="Calibri"/>
                <a:sym typeface="Calibri"/>
              </a:rPr>
              <a:t> (RAM storage system with low-latency RPCs)</a:t>
            </a:r>
          </a:p>
          <a:p>
            <a:pPr marL="342900" marR="0" lvl="0" indent="-342900" algn="l" rtl="0">
              <a:lnSpc>
                <a:spcPct val="120000"/>
              </a:lnSpc>
              <a:spcBef>
                <a:spcPts val="0"/>
              </a:spcBef>
              <a:buClr>
                <a:schemeClr val="dk1"/>
              </a:buClr>
              <a:buSzPct val="100000"/>
              <a:buFont typeface="Calibri"/>
              <a:buAutoNum type="arabicParenR"/>
            </a:pPr>
            <a:r>
              <a:rPr lang="en-US" sz="2000" b="0" i="0" u="none" strike="noStrike" cap="none" baseline="0" dirty="0" err="1">
                <a:solidFill>
                  <a:schemeClr val="dk1"/>
                </a:solidFill>
                <a:latin typeface="Calibri"/>
                <a:ea typeface="Calibri"/>
                <a:cs typeface="Calibri"/>
                <a:sym typeface="Calibri"/>
              </a:rPr>
              <a:t>Aerospike</a:t>
            </a:r>
            <a:r>
              <a:rPr lang="en-US" sz="2000" b="0" i="0" u="none" strike="noStrike" cap="none" baseline="0" dirty="0">
                <a:solidFill>
                  <a:schemeClr val="dk1"/>
                </a:solidFill>
                <a:latin typeface="Calibri"/>
                <a:ea typeface="Calibri"/>
                <a:cs typeface="Calibri"/>
                <a:sym typeface="Calibri"/>
              </a:rPr>
              <a:t> (flash-optimized key-value store)</a:t>
            </a:r>
          </a:p>
          <a:p>
            <a:pPr marL="342900" marR="0" lvl="0" indent="-342900" algn="l" rtl="0">
              <a:lnSpc>
                <a:spcPct val="120000"/>
              </a:lnSpc>
              <a:spcBef>
                <a:spcPts val="0"/>
              </a:spcBef>
              <a:buClr>
                <a:schemeClr val="dk1"/>
              </a:buClr>
              <a:buSzPct val="100000"/>
              <a:buFont typeface="Calibri"/>
              <a:buAutoNum type="arabicParenR"/>
            </a:pPr>
            <a:r>
              <a:rPr lang="en-US" sz="2000" b="0" i="0" u="none" strike="noStrike" cap="none" baseline="0" dirty="0">
                <a:solidFill>
                  <a:schemeClr val="dk1"/>
                </a:solidFill>
                <a:latin typeface="Calibri"/>
                <a:ea typeface="Calibri"/>
                <a:cs typeface="Calibri"/>
                <a:sym typeface="Calibri"/>
              </a:rPr>
              <a:t>Cassandra (semi-structured and scalable key-value store)</a:t>
            </a:r>
          </a:p>
        </p:txBody>
      </p:sp>
      <p:graphicFrame>
        <p:nvGraphicFramePr>
          <p:cNvPr id="315" name="Shape 315"/>
          <p:cNvGraphicFramePr/>
          <p:nvPr>
            <p:extLst>
              <p:ext uri="{D42A27DB-BD31-4B8C-83A1-F6EECF244321}">
                <p14:modId xmlns:p14="http://schemas.microsoft.com/office/powerpoint/2010/main" val="357095657"/>
              </p:ext>
            </p:extLst>
          </p:nvPr>
        </p:nvGraphicFramePr>
        <p:xfrm>
          <a:off x="265988" y="3397851"/>
          <a:ext cx="8680450" cy="3002949"/>
        </p:xfrm>
        <a:graphic>
          <a:graphicData uri="http://schemas.openxmlformats.org/drawingml/2006/table">
            <a:tbl>
              <a:tblPr firstRow="1" bandRow="1">
                <a:noFill/>
                <a:tableStyleId>{A57A9DBF-F08C-44C9-85AC-3413EA7D7155}</a:tableStyleId>
              </a:tblPr>
              <a:tblGrid>
                <a:gridCol w="1237775"/>
                <a:gridCol w="3296837"/>
                <a:gridCol w="2939313"/>
                <a:gridCol w="1206525"/>
              </a:tblGrid>
              <a:tr h="522675">
                <a:tc>
                  <a:txBody>
                    <a:bodyPr/>
                    <a:lstStyle/>
                    <a:p>
                      <a:pPr marL="0" marR="0" lvl="0" indent="0" algn="l" rtl="0">
                        <a:spcBef>
                          <a:spcPts val="0"/>
                        </a:spcBef>
                        <a:buSzPct val="25000"/>
                        <a:buNone/>
                      </a:pPr>
                      <a:r>
                        <a:rPr lang="en-US" sz="1800" u="none" strike="noStrike" cap="none" baseline="0" dirty="0"/>
                        <a:t>Name</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Atomicity / Consistency</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Durability / Replication</a:t>
                      </a:r>
                    </a:p>
                  </a:txBody>
                  <a:tcPr marL="91450" marR="91450" marT="45725" marB="45725" anchor="ctr"/>
                </a:tc>
                <a:tc>
                  <a:txBody>
                    <a:bodyPr/>
                    <a:lstStyle/>
                    <a:p>
                      <a:pPr marL="0" marR="0" lvl="0" indent="0" algn="l" rtl="0">
                        <a:spcBef>
                          <a:spcPts val="0"/>
                        </a:spcBef>
                        <a:buSzPct val="25000"/>
                        <a:buNone/>
                      </a:pPr>
                      <a:r>
                        <a:rPr lang="en-US" sz="1800" u="none" strike="noStrike" cap="none" baseline="0"/>
                        <a:t>Latency</a:t>
                      </a:r>
                    </a:p>
                  </a:txBody>
                  <a:tcPr marL="91450" marR="91450" marT="45725" marB="45725" anchor="ctr"/>
                </a:tc>
              </a:tr>
              <a:tr h="925775">
                <a:tc>
                  <a:txBody>
                    <a:bodyPr/>
                    <a:lstStyle/>
                    <a:p>
                      <a:pPr marL="0" marR="0" lvl="0" indent="0" algn="l" rtl="0">
                        <a:spcBef>
                          <a:spcPts val="0"/>
                        </a:spcBef>
                        <a:buSzPct val="25000"/>
                        <a:buNone/>
                      </a:pPr>
                      <a:r>
                        <a:rPr lang="en-US" sz="1800" b="1" u="none" strike="noStrike" cap="none" baseline="0" dirty="0" err="1"/>
                        <a:t>RAMCloud</a:t>
                      </a:r>
                      <a:endParaRPr lang="en-US" sz="1800" b="1" u="none" strike="noStrike" cap="none" baseline="0" dirty="0"/>
                    </a:p>
                  </a:txBody>
                  <a:tcPr marL="91450" marR="91450" marT="45725" marB="45725" anchor="ctr"/>
                </a:tc>
                <a:tc>
                  <a:txBody>
                    <a:bodyPr/>
                    <a:lstStyle/>
                    <a:p>
                      <a:pPr marL="0" marR="0" lvl="0" indent="0" algn="l" rtl="0">
                        <a:spcBef>
                          <a:spcPts val="0"/>
                        </a:spcBef>
                        <a:buSzPct val="25000"/>
                        <a:buNone/>
                      </a:pPr>
                      <a:r>
                        <a:rPr lang="en-US" sz="1800" u="none" strike="noStrike" cap="none" baseline="0" dirty="0"/>
                        <a:t>Atomic single-key updates.</a:t>
                      </a:r>
                    </a:p>
                    <a:p>
                      <a:pPr marL="0" marR="0" lvl="0" indent="0" algn="l" rtl="0">
                        <a:spcBef>
                          <a:spcPts val="0"/>
                        </a:spcBef>
                        <a:buSzPct val="25000"/>
                        <a:buNone/>
                      </a:pPr>
                      <a:r>
                        <a:rPr lang="en-US" sz="1800" u="none" strike="noStrike" cap="none" baseline="0" dirty="0"/>
                        <a:t>Supports conditional updates</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Data is replicated to other nodes (RAM) and written to disk 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a:t>Ultra-low</a:t>
                      </a:r>
                    </a:p>
                  </a:txBody>
                  <a:tcPr marL="91450" marR="91450" marT="45725" marB="45725" anchor="ctr"/>
                </a:tc>
              </a:tr>
              <a:tr h="526450">
                <a:tc>
                  <a:txBody>
                    <a:bodyPr/>
                    <a:lstStyle/>
                    <a:p>
                      <a:pPr marL="0" marR="0" lvl="0" indent="0" algn="l" rtl="0">
                        <a:spcBef>
                          <a:spcPts val="0"/>
                        </a:spcBef>
                        <a:buSzPct val="25000"/>
                        <a:buNone/>
                      </a:pPr>
                      <a:r>
                        <a:rPr lang="en-US" sz="1800" b="1" u="none" strike="noStrike" cap="none" baseline="0"/>
                        <a:t>Aerospike</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Atomic single-key </a:t>
                      </a:r>
                      <a:r>
                        <a:rPr lang="en-US" sz="1800" u="none" strike="noStrike" cap="none" baseline="0" dirty="0" smtClean="0"/>
                        <a:t>update </a:t>
                      </a:r>
                      <a:r>
                        <a:rPr lang="en-US" sz="1800" u="none" strike="noStrike" cap="none" baseline="0" dirty="0"/>
                        <a:t>Supports atomic multi-key reads</a:t>
                      </a:r>
                    </a:p>
                  </a:txBody>
                  <a:tcPr marL="91450" marR="91450" marT="45725" marB="45725" anchor="ctr"/>
                </a:tc>
                <a:tc>
                  <a:txBody>
                    <a:bodyPr/>
                    <a:lstStyle/>
                    <a:p>
                      <a:pPr marL="0" marR="0" lvl="0" indent="0" algn="l" rtl="0">
                        <a:spcBef>
                          <a:spcPts val="0"/>
                        </a:spcBef>
                        <a:buSzPct val="25000"/>
                        <a:buNone/>
                      </a:pPr>
                      <a:r>
                        <a:rPr lang="en-US" sz="1800" u="none" strike="noStrike" cap="none" baseline="0"/>
                        <a:t>Data is replicated and written to disk sync/asynchronously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a:t>Low</a:t>
                      </a:r>
                    </a:p>
                  </a:txBody>
                  <a:tcPr marL="91450" marR="91450" marT="45725" marB="45725" anchor="ctr"/>
                </a:tc>
              </a:tr>
              <a:tr h="526450">
                <a:tc>
                  <a:txBody>
                    <a:bodyPr/>
                    <a:lstStyle/>
                    <a:p>
                      <a:pPr marL="0" marR="0" lvl="0" indent="0" algn="l" rtl="0">
                        <a:spcBef>
                          <a:spcPts val="0"/>
                        </a:spcBef>
                        <a:buSzPct val="25000"/>
                        <a:buNone/>
                      </a:pPr>
                      <a:r>
                        <a:rPr lang="en-US" sz="1800" b="1" u="none" strike="noStrike" cap="none" baseline="0"/>
                        <a:t>Cassandra</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Tunable / </a:t>
                      </a:r>
                      <a:r>
                        <a:rPr lang="en-US" sz="1800" u="none" strike="noStrike" cap="none" baseline="0" dirty="0" err="1"/>
                        <a:t>linearizable</a:t>
                      </a:r>
                      <a:r>
                        <a:rPr lang="en-US" sz="1800" u="none" strike="noStrike" cap="none" baseline="0" dirty="0"/>
                        <a:t> consistency</a:t>
                      </a:r>
                    </a:p>
                    <a:p>
                      <a:pPr marL="0" marR="0" lvl="0" indent="0" algn="l" rtl="0">
                        <a:spcBef>
                          <a:spcPts val="0"/>
                        </a:spcBef>
                        <a:buSzPct val="25000"/>
                        <a:buNone/>
                      </a:pPr>
                      <a:r>
                        <a:rPr lang="en-US" sz="1800" u="none" strike="noStrike" cap="none" baseline="0" dirty="0"/>
                        <a:t>No atomic writes across replicas</a:t>
                      </a:r>
                    </a:p>
                  </a:txBody>
                  <a:tcPr marL="91450" marR="91450" marT="45725" marB="45725" anchor="ct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u="none" strike="noStrike" cap="none" baseline="0"/>
                        <a:t>Data is replicated and written to disk sync/asynchronously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Low -Medium</a:t>
                      </a:r>
                    </a:p>
                  </a:txBody>
                  <a:tcPr marL="91450" marR="91450" marT="45725" marB="45725" anchor="ctr"/>
                </a:tc>
              </a:tr>
            </a:tbl>
          </a:graphicData>
        </a:graphic>
      </p:graphicFrame>
      <p:sp>
        <p:nvSpPr>
          <p:cNvPr id="316" name="Shape 316"/>
          <p:cNvSpPr txBox="1"/>
          <p:nvPr/>
        </p:nvSpPr>
        <p:spPr>
          <a:xfrm>
            <a:off x="-493889" y="4416778"/>
            <a:ext cx="184666" cy="369332"/>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10</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57600" y="304800"/>
            <a:ext cx="2115658" cy="615553"/>
          </a:xfrm>
          <a:prstGeom prst="rect">
            <a:avLst/>
          </a:prstGeom>
          <a:noFill/>
        </p:spPr>
        <p:txBody>
          <a:bodyPr wrap="none" rtlCol="0">
            <a:spAutoFit/>
          </a:bodyPr>
          <a:lstStyle/>
          <a:p>
            <a:r>
              <a:rPr lang="en-US" sz="3400" b="1" dirty="0" err="1" smtClean="0">
                <a:latin typeface="Calibri"/>
                <a:cs typeface="Calibri"/>
              </a:rPr>
              <a:t>RAMCloud</a:t>
            </a:r>
            <a:endParaRPr lang="en-US" sz="3400" b="1" dirty="0">
              <a:latin typeface="Calibri"/>
              <a:cs typeface="Calibri"/>
            </a:endParaRPr>
          </a:p>
        </p:txBody>
      </p:sp>
      <p:sp>
        <p:nvSpPr>
          <p:cNvPr id="11" name="TextBox 10"/>
          <p:cNvSpPr txBox="1"/>
          <p:nvPr/>
        </p:nvSpPr>
        <p:spPr>
          <a:xfrm>
            <a:off x="4953000" y="4876800"/>
            <a:ext cx="3733800" cy="1848977"/>
          </a:xfrm>
          <a:prstGeom prst="rect">
            <a:avLst/>
          </a:prstGeom>
          <a:noFill/>
          <a:ln>
            <a:solidFill>
              <a:schemeClr val="tx1"/>
            </a:solidFill>
          </a:ln>
        </p:spPr>
        <p:txBody>
          <a:bodyPr wrap="none" rtlCol="0">
            <a:noAutofit/>
          </a:bodyPr>
          <a:lstStyle/>
          <a:p>
            <a:r>
              <a:rPr lang="en-US" sz="1900" dirty="0" smtClean="0">
                <a:latin typeface="Calibri"/>
                <a:cs typeface="Calibri"/>
              </a:rPr>
              <a:t>Latency / Bandwidth:</a:t>
            </a:r>
          </a:p>
          <a:p>
            <a:pPr marL="285750" indent="-285750">
              <a:buFont typeface="Arial"/>
              <a:buChar char="•"/>
            </a:pPr>
            <a:r>
              <a:rPr lang="en-US" sz="1900" dirty="0" smtClean="0">
                <a:latin typeface="Calibri"/>
                <a:cs typeface="Calibri"/>
              </a:rPr>
              <a:t>67</a:t>
            </a:r>
            <a:r>
              <a:rPr lang="en-US" sz="1900" dirty="0">
                <a:latin typeface="Calibri"/>
                <a:cs typeface="Calibri"/>
              </a:rPr>
              <a:t>-107% higher read </a:t>
            </a:r>
            <a:r>
              <a:rPr lang="en-US" sz="1900" dirty="0" smtClean="0">
                <a:latin typeface="Calibri"/>
                <a:cs typeface="Calibri"/>
              </a:rPr>
              <a:t>bandwidth</a:t>
            </a:r>
          </a:p>
          <a:p>
            <a:pPr marL="285750" indent="-285750">
              <a:buFont typeface="Arial"/>
              <a:buChar char="•"/>
            </a:pPr>
            <a:r>
              <a:rPr lang="en-US" sz="1900" dirty="0" smtClean="0">
                <a:latin typeface="Calibri"/>
                <a:cs typeface="Calibri"/>
              </a:rPr>
              <a:t>45-</a:t>
            </a:r>
            <a:r>
              <a:rPr lang="en-US" sz="1900" dirty="0">
                <a:latin typeface="Calibri"/>
                <a:cs typeface="Calibri"/>
              </a:rPr>
              <a:t>53% lower read </a:t>
            </a:r>
            <a:r>
              <a:rPr lang="en-US" sz="1900" dirty="0" smtClean="0">
                <a:latin typeface="Calibri"/>
                <a:cs typeface="Calibri"/>
              </a:rPr>
              <a:t>latency</a:t>
            </a:r>
            <a:endParaRPr lang="en-US" sz="1900" dirty="0" smtClean="0">
              <a:latin typeface="Calibri"/>
              <a:cs typeface="Calibri"/>
            </a:endParaRPr>
          </a:p>
          <a:p>
            <a:r>
              <a:rPr lang="en-US" sz="1900" dirty="0" smtClean="0">
                <a:latin typeface="Calibri"/>
                <a:cs typeface="Calibri"/>
              </a:rPr>
              <a:t>Challenges:</a:t>
            </a:r>
          </a:p>
          <a:p>
            <a:pPr marL="285750" indent="-285750">
              <a:buFont typeface="Arial"/>
              <a:buChar char="•"/>
            </a:pPr>
            <a:r>
              <a:rPr lang="en-US" sz="1900" dirty="0" smtClean="0">
                <a:latin typeface="Calibri"/>
                <a:cs typeface="Calibri"/>
              </a:rPr>
              <a:t>ACID multi-key transactions with</a:t>
            </a:r>
          </a:p>
          <a:p>
            <a:r>
              <a:rPr lang="en-US" sz="1900" dirty="0" smtClean="0">
                <a:latin typeface="Calibri"/>
                <a:cs typeface="Calibri"/>
              </a:rPr>
              <a:t> low-latency and at scale</a:t>
            </a:r>
          </a:p>
          <a:p>
            <a:endParaRPr lang="en-US" sz="1900" dirty="0">
              <a:latin typeface="Calibri"/>
              <a:cs typeface="Calibri"/>
            </a:endParaRPr>
          </a:p>
        </p:txBody>
      </p:sp>
      <p:sp>
        <p:nvSpPr>
          <p:cNvPr id="13" name="TextBox 12"/>
          <p:cNvSpPr txBox="1"/>
          <p:nvPr/>
        </p:nvSpPr>
        <p:spPr>
          <a:xfrm>
            <a:off x="522111" y="2398889"/>
            <a:ext cx="184666" cy="369332"/>
          </a:xfrm>
          <a:prstGeom prst="rect">
            <a:avLst/>
          </a:prstGeom>
          <a:noFill/>
        </p:spPr>
        <p:txBody>
          <a:bodyPr wrap="none" rtlCol="0">
            <a:spAutoFit/>
          </a:bodyPr>
          <a:lstStyle/>
          <a:p>
            <a:endParaRPr lang="en-US" dirty="0"/>
          </a:p>
        </p:txBody>
      </p:sp>
      <p:sp>
        <p:nvSpPr>
          <p:cNvPr id="14" name="TextBox 13"/>
          <p:cNvSpPr txBox="1"/>
          <p:nvPr/>
        </p:nvSpPr>
        <p:spPr>
          <a:xfrm>
            <a:off x="818444" y="3048000"/>
            <a:ext cx="184666" cy="369332"/>
          </a:xfrm>
          <a:prstGeom prst="rect">
            <a:avLst/>
          </a:prstGeom>
          <a:noFill/>
        </p:spPr>
        <p:txBody>
          <a:bodyPr wrap="none" rtlCol="0">
            <a:spAutoFit/>
          </a:bodyPr>
          <a:lstStyle/>
          <a:p>
            <a:endParaRPr lang="en-US" dirty="0"/>
          </a:p>
        </p:txBody>
      </p:sp>
      <p:sp>
        <p:nvSpPr>
          <p:cNvPr id="8" name="TextBox 7"/>
          <p:cNvSpPr txBox="1"/>
          <p:nvPr/>
        </p:nvSpPr>
        <p:spPr>
          <a:xfrm>
            <a:off x="228600" y="4876800"/>
            <a:ext cx="4495800" cy="1848977"/>
          </a:xfrm>
          <a:prstGeom prst="rect">
            <a:avLst/>
          </a:prstGeom>
          <a:noFill/>
          <a:ln>
            <a:solidFill>
              <a:schemeClr val="tx1"/>
            </a:solidFill>
          </a:ln>
        </p:spPr>
        <p:txBody>
          <a:bodyPr wrap="none" rtlCol="0">
            <a:noAutofit/>
          </a:bodyPr>
          <a:lstStyle/>
          <a:p>
            <a:r>
              <a:rPr lang="en-US" sz="1900" dirty="0" err="1" smtClean="0">
                <a:latin typeface="Calibri"/>
                <a:cs typeface="Calibri"/>
              </a:rPr>
              <a:t>ClusterPerf</a:t>
            </a:r>
            <a:r>
              <a:rPr lang="en-US" sz="1900" dirty="0" smtClean="0">
                <a:latin typeface="Calibri"/>
                <a:cs typeface="Calibri"/>
              </a:rPr>
              <a:t>: </a:t>
            </a:r>
          </a:p>
          <a:p>
            <a:pPr marL="285750" indent="-285750">
              <a:buFont typeface="Arial"/>
              <a:buChar char="•"/>
            </a:pPr>
            <a:r>
              <a:rPr lang="en-US" sz="1900" dirty="0" err="1" smtClean="0">
                <a:latin typeface="Calibri"/>
                <a:cs typeface="Calibri"/>
              </a:rPr>
              <a:t>RAMCloud</a:t>
            </a:r>
            <a:r>
              <a:rPr lang="en-US" sz="1900" dirty="0" smtClean="0">
                <a:latin typeface="Calibri"/>
                <a:cs typeface="Calibri"/>
              </a:rPr>
              <a:t> test suite (</a:t>
            </a:r>
            <a:r>
              <a:rPr lang="en-US" sz="1900" dirty="0" err="1" smtClean="0">
                <a:latin typeface="Calibri"/>
                <a:cs typeface="Calibri"/>
              </a:rPr>
              <a:t>eg</a:t>
            </a:r>
            <a:r>
              <a:rPr lang="en-US" sz="1900" dirty="0" smtClean="0">
                <a:latin typeface="Calibri"/>
                <a:cs typeface="Calibri"/>
              </a:rPr>
              <a:t>., </a:t>
            </a:r>
            <a:r>
              <a:rPr lang="en-US" sz="1900" dirty="0" err="1" smtClean="0">
                <a:latin typeface="Calibri"/>
                <a:cs typeface="Calibri"/>
              </a:rPr>
              <a:t>multiReads</a:t>
            </a:r>
            <a:r>
              <a:rPr lang="en-US" sz="1900" dirty="0" smtClean="0">
                <a:latin typeface="Calibri"/>
                <a:cs typeface="Calibri"/>
              </a:rPr>
              <a:t>)</a:t>
            </a:r>
          </a:p>
          <a:p>
            <a:pPr marL="285750" indent="-285750">
              <a:buFont typeface="Arial"/>
              <a:buChar char="•"/>
            </a:pPr>
            <a:r>
              <a:rPr lang="en-US" sz="1900" dirty="0" smtClean="0">
                <a:latin typeface="Calibri"/>
                <a:cs typeface="Calibri"/>
              </a:rPr>
              <a:t>We use one test (sequential </a:t>
            </a:r>
            <a:r>
              <a:rPr lang="en-US" sz="1900" dirty="0" smtClean="0">
                <a:latin typeface="Calibri"/>
                <a:cs typeface="Calibri"/>
              </a:rPr>
              <a:t>read / write</a:t>
            </a:r>
          </a:p>
          <a:p>
            <a:r>
              <a:rPr lang="en-US" sz="1900" dirty="0">
                <a:latin typeface="Calibri"/>
                <a:cs typeface="Calibri"/>
              </a:rPr>
              <a:t>o</a:t>
            </a:r>
            <a:r>
              <a:rPr lang="en-US" sz="1900" dirty="0" smtClean="0">
                <a:latin typeface="Calibri"/>
                <a:cs typeface="Calibri"/>
              </a:rPr>
              <a:t>f </a:t>
            </a:r>
            <a:r>
              <a:rPr lang="en-US" sz="1900" dirty="0" smtClean="0">
                <a:latin typeface="Calibri"/>
                <a:cs typeface="Calibri"/>
              </a:rPr>
              <a:t> </a:t>
            </a:r>
            <a:r>
              <a:rPr lang="en-US" sz="1900" dirty="0" smtClean="0">
                <a:latin typeface="Calibri"/>
                <a:cs typeface="Calibri"/>
              </a:rPr>
              <a:t>random </a:t>
            </a:r>
            <a:r>
              <a:rPr lang="en-US" sz="1900" dirty="0" smtClean="0">
                <a:latin typeface="Calibri"/>
                <a:cs typeface="Calibri"/>
              </a:rPr>
              <a:t>objects</a:t>
            </a:r>
            <a:r>
              <a:rPr lang="en-US" sz="1900" dirty="0" smtClean="0">
                <a:latin typeface="Calibri"/>
                <a:cs typeface="Calibri"/>
              </a:rPr>
              <a:t>)</a:t>
            </a:r>
            <a:endParaRPr lang="en-US" sz="1900" dirty="0">
              <a:latin typeface="Calibri"/>
              <a:cs typeface="Calibri"/>
            </a:endParaRPr>
          </a:p>
          <a:p>
            <a:r>
              <a:rPr lang="en-US" sz="1900" dirty="0" err="1" smtClean="0">
                <a:latin typeface="Calibri"/>
                <a:cs typeface="Calibri"/>
              </a:rPr>
              <a:t>RAMCloud</a:t>
            </a:r>
            <a:r>
              <a:rPr lang="en-US" sz="1900" dirty="0" smtClean="0">
                <a:latin typeface="Calibri"/>
                <a:cs typeface="Calibri"/>
              </a:rPr>
              <a:t>:</a:t>
            </a:r>
          </a:p>
          <a:p>
            <a:pPr marL="285750" indent="-285750">
              <a:buFont typeface="Arial"/>
              <a:buChar char="•"/>
            </a:pPr>
            <a:r>
              <a:rPr lang="en-US" sz="1900" dirty="0" smtClean="0">
                <a:latin typeface="Calibri"/>
                <a:cs typeface="Calibri"/>
              </a:rPr>
              <a:t>4 nodes, replication factor = 0</a:t>
            </a:r>
          </a:p>
          <a:p>
            <a:pPr marL="285750" indent="-285750">
              <a:buFontTx/>
              <a:buChar char="-"/>
            </a:pPr>
            <a:endParaRPr lang="en-US" sz="1900" dirty="0" smtClean="0">
              <a:latin typeface="Calibri"/>
              <a:cs typeface="Calibri"/>
            </a:endParaRPr>
          </a:p>
        </p:txBody>
      </p:sp>
      <p:sp>
        <p:nvSpPr>
          <p:cNvPr id="17" name="Slide Number Placeholder 2"/>
          <p:cNvSpPr>
            <a:spLocks noGrp="1"/>
          </p:cNvSpPr>
          <p:nvPr>
            <p:ph type="sldNum" idx="12"/>
          </p:nvPr>
        </p:nvSpPr>
        <p:spPr>
          <a:xfrm>
            <a:off x="7010401" y="6400800"/>
            <a:ext cx="2133599" cy="365099"/>
          </a:xfrm>
        </p:spPr>
        <p:txBody>
          <a:bodyPr/>
          <a:lstStyle/>
          <a:p>
            <a:pPr marL="0" lvl="0" indent="0">
              <a:spcBef>
                <a:spcPts val="0"/>
              </a:spcBef>
              <a:buSzPct val="25000"/>
              <a:buNone/>
            </a:pPr>
            <a:fld id="{00000000-1234-1234-1234-123412341234}" type="slidenum">
              <a:rPr lang="en-US" sz="2200" b="1" smtClean="0"/>
              <a:t>11</a:t>
            </a:fld>
            <a:endParaRPr lang="en-US" sz="2200" b="1" dirty="0"/>
          </a:p>
        </p:txBody>
      </p:sp>
      <p:pic>
        <p:nvPicPr>
          <p:cNvPr id="9" name="Picture 8" descr="ramcloud_benchmark_lat_illus_v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143000"/>
            <a:ext cx="4146997" cy="3657600"/>
          </a:xfrm>
          <a:prstGeom prst="rect">
            <a:avLst/>
          </a:prstGeom>
        </p:spPr>
      </p:pic>
      <p:pic>
        <p:nvPicPr>
          <p:cNvPr id="18" name="Picture 17" descr="ramcloud_benchmark_bw_illust_v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990600"/>
            <a:ext cx="4509341" cy="3829014"/>
          </a:xfrm>
          <a:prstGeom prst="rect">
            <a:avLst/>
          </a:prstGeom>
        </p:spPr>
      </p:pic>
    </p:spTree>
    <p:extLst>
      <p:ext uri="{BB962C8B-B14F-4D97-AF65-F5344CB8AC3E}">
        <p14:creationId xmlns:p14="http://schemas.microsoft.com/office/powerpoint/2010/main" val="32940937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362200" y="228600"/>
            <a:ext cx="6272754" cy="615553"/>
          </a:xfrm>
          <a:prstGeom prst="rect">
            <a:avLst/>
          </a:prstGeom>
          <a:noFill/>
        </p:spPr>
        <p:txBody>
          <a:bodyPr wrap="square" rtlCol="0">
            <a:spAutoFit/>
          </a:bodyPr>
          <a:lstStyle/>
          <a:p>
            <a:r>
              <a:rPr lang="en-US" sz="3400" b="1" dirty="0" err="1" smtClean="0">
                <a:latin typeface="Calibri"/>
                <a:cs typeface="Calibri"/>
              </a:rPr>
              <a:t>AeroSpike</a:t>
            </a:r>
            <a:r>
              <a:rPr lang="en-US" sz="3400" b="1" dirty="0" smtClean="0">
                <a:latin typeface="Calibri"/>
                <a:cs typeface="Calibri"/>
              </a:rPr>
              <a:t> + Cassandra (YCSB)</a:t>
            </a:r>
            <a:endParaRPr lang="en-US" sz="3400" b="1" dirty="0">
              <a:latin typeface="Calibri"/>
              <a:cs typeface="Calibri"/>
            </a:endParaRPr>
          </a:p>
        </p:txBody>
      </p:sp>
      <p:sp>
        <p:nvSpPr>
          <p:cNvPr id="6" name="TextBox 5"/>
          <p:cNvSpPr txBox="1"/>
          <p:nvPr/>
        </p:nvSpPr>
        <p:spPr>
          <a:xfrm>
            <a:off x="304800" y="4724400"/>
            <a:ext cx="3962399" cy="1752600"/>
          </a:xfrm>
          <a:prstGeom prst="rect">
            <a:avLst/>
          </a:prstGeom>
          <a:noFill/>
          <a:ln>
            <a:solidFill>
              <a:schemeClr val="tx1"/>
            </a:solidFill>
          </a:ln>
        </p:spPr>
        <p:txBody>
          <a:bodyPr wrap="none" rtlCol="0">
            <a:noAutofit/>
          </a:bodyPr>
          <a:lstStyle/>
          <a:p>
            <a:r>
              <a:rPr lang="en-US" sz="1800" dirty="0" smtClean="0">
                <a:latin typeface="Calibri"/>
                <a:cs typeface="Calibri"/>
              </a:rPr>
              <a:t>- YCSB</a:t>
            </a:r>
            <a:r>
              <a:rPr lang="en-US" sz="1800" dirty="0">
                <a:latin typeface="Calibri"/>
                <a:cs typeface="Calibri"/>
              </a:rPr>
              <a:t>:</a:t>
            </a:r>
          </a:p>
          <a:p>
            <a:pPr marL="285750" indent="-285750">
              <a:buFont typeface="Arial"/>
              <a:buChar char="•"/>
            </a:pPr>
            <a:r>
              <a:rPr lang="en-US" sz="1800" dirty="0">
                <a:latin typeface="Calibri"/>
                <a:cs typeface="Calibri"/>
              </a:rPr>
              <a:t>32 concurrent </a:t>
            </a:r>
            <a:r>
              <a:rPr lang="en-US" sz="1800" dirty="0" smtClean="0">
                <a:latin typeface="Calibri"/>
                <a:cs typeface="Calibri"/>
              </a:rPr>
              <a:t>clients from Firebox</a:t>
            </a:r>
          </a:p>
          <a:p>
            <a:r>
              <a:rPr lang="en-US" sz="1800" dirty="0" smtClean="0">
                <a:latin typeface="Calibri"/>
                <a:cs typeface="Calibri"/>
              </a:rPr>
              <a:t>- </a:t>
            </a:r>
            <a:r>
              <a:rPr lang="en-US" sz="1800" dirty="0" err="1" smtClean="0">
                <a:latin typeface="Calibri"/>
                <a:cs typeface="Calibri"/>
              </a:rPr>
              <a:t>Aerospike</a:t>
            </a:r>
            <a:r>
              <a:rPr lang="en-US" sz="1800" dirty="0" smtClean="0">
                <a:latin typeface="Calibri"/>
                <a:cs typeface="Calibri"/>
              </a:rPr>
              <a:t> </a:t>
            </a:r>
            <a:r>
              <a:rPr lang="en-US" sz="1800" dirty="0" smtClean="0">
                <a:latin typeface="Calibri"/>
                <a:cs typeface="Calibri"/>
              </a:rPr>
              <a:t>and Cassandra setup:</a:t>
            </a:r>
          </a:p>
          <a:p>
            <a:pPr marL="285750" indent="-285750">
              <a:buFont typeface="Arial"/>
              <a:buChar char="•"/>
            </a:pPr>
            <a:r>
              <a:rPr lang="en-US" sz="1800" dirty="0" smtClean="0">
                <a:latin typeface="Calibri"/>
                <a:cs typeface="Calibri"/>
              </a:rPr>
              <a:t>4 nodes</a:t>
            </a:r>
          </a:p>
          <a:p>
            <a:pPr marL="285750" indent="-285750">
              <a:buFont typeface="Arial"/>
              <a:buChar char="•"/>
            </a:pPr>
            <a:r>
              <a:rPr lang="en-US" sz="1800" dirty="0" smtClean="0">
                <a:latin typeface="Calibri"/>
                <a:cs typeface="Calibri"/>
              </a:rPr>
              <a:t>Replication factor = 3</a:t>
            </a:r>
            <a:endParaRPr lang="en-US" sz="1800" dirty="0">
              <a:latin typeface="Calibri"/>
              <a:cs typeface="Calibri"/>
            </a:endParaRPr>
          </a:p>
          <a:p>
            <a:endParaRPr lang="en-US" sz="1800" dirty="0">
              <a:latin typeface="Calibri"/>
              <a:cs typeface="Calibri"/>
            </a:endParaRPr>
          </a:p>
        </p:txBody>
      </p:sp>
      <p:pic>
        <p:nvPicPr>
          <p:cNvPr id="8" name="Picture 7" descr="aero_cass_ycsb_read_lat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38200"/>
            <a:ext cx="4114800" cy="4058433"/>
          </a:xfrm>
          <a:prstGeom prst="rect">
            <a:avLst/>
          </a:prstGeom>
        </p:spPr>
      </p:pic>
      <p:pic>
        <p:nvPicPr>
          <p:cNvPr id="9" name="Picture 8" descr="aero_cass_ycsb_throughput_illus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14400"/>
            <a:ext cx="4299255" cy="3733800"/>
          </a:xfrm>
          <a:prstGeom prst="rect">
            <a:avLst/>
          </a:prstGeom>
        </p:spPr>
      </p:pic>
      <p:sp>
        <p:nvSpPr>
          <p:cNvPr id="11" name="TextBox 10"/>
          <p:cNvSpPr txBox="1"/>
          <p:nvPr/>
        </p:nvSpPr>
        <p:spPr>
          <a:xfrm>
            <a:off x="4419600" y="4724400"/>
            <a:ext cx="4648200" cy="1752600"/>
          </a:xfrm>
          <a:prstGeom prst="rect">
            <a:avLst/>
          </a:prstGeom>
          <a:noFill/>
          <a:ln>
            <a:solidFill>
              <a:schemeClr val="tx1"/>
            </a:solidFill>
          </a:ln>
        </p:spPr>
        <p:txBody>
          <a:bodyPr wrap="none" rtlCol="0">
            <a:noAutofit/>
          </a:bodyPr>
          <a:lstStyle/>
          <a:p>
            <a:r>
              <a:rPr lang="en-US" sz="1800" dirty="0" smtClean="0">
                <a:latin typeface="Calibri"/>
                <a:cs typeface="Calibri"/>
              </a:rPr>
              <a:t>YCSB results:</a:t>
            </a:r>
            <a:endParaRPr lang="en-US" sz="1800" dirty="0">
              <a:latin typeface="Calibri"/>
              <a:cs typeface="Calibri"/>
            </a:endParaRPr>
          </a:p>
          <a:p>
            <a:pPr marL="285750" indent="-285750">
              <a:buFont typeface="Arial"/>
              <a:buChar char="•"/>
            </a:pPr>
            <a:r>
              <a:rPr lang="en-US" sz="1800" dirty="0">
                <a:latin typeface="Calibri"/>
                <a:cs typeface="Calibri"/>
              </a:rPr>
              <a:t>Sub</a:t>
            </a:r>
            <a:r>
              <a:rPr lang="en-US" sz="1800" dirty="0" smtClean="0">
                <a:latin typeface="Calibri"/>
                <a:cs typeface="Calibri"/>
              </a:rPr>
              <a:t>-millisecond </a:t>
            </a:r>
            <a:r>
              <a:rPr lang="en-US" sz="1800" dirty="0">
                <a:latin typeface="Calibri"/>
                <a:cs typeface="Calibri"/>
              </a:rPr>
              <a:t>average read latency for </a:t>
            </a:r>
          </a:p>
          <a:p>
            <a:r>
              <a:rPr lang="en-US" sz="1800" dirty="0">
                <a:latin typeface="Calibri"/>
                <a:cs typeface="Calibri"/>
              </a:rPr>
              <a:t>both </a:t>
            </a:r>
            <a:r>
              <a:rPr lang="en-US" sz="1800" dirty="0" err="1">
                <a:latin typeface="Calibri"/>
                <a:cs typeface="Calibri"/>
              </a:rPr>
              <a:t>Aerospike</a:t>
            </a:r>
            <a:r>
              <a:rPr lang="en-US" sz="1800" dirty="0">
                <a:latin typeface="Calibri"/>
                <a:cs typeface="Calibri"/>
              </a:rPr>
              <a:t> and </a:t>
            </a:r>
            <a:r>
              <a:rPr lang="en-US" sz="1800" dirty="0" smtClean="0">
                <a:latin typeface="Calibri"/>
                <a:cs typeface="Calibri"/>
              </a:rPr>
              <a:t>Cassandra</a:t>
            </a:r>
          </a:p>
          <a:p>
            <a:pPr marL="285750" indent="-285750">
              <a:buFont typeface="Arial"/>
              <a:buChar char="•"/>
            </a:pPr>
            <a:r>
              <a:rPr lang="en-US" sz="1800" dirty="0" err="1" smtClean="0">
                <a:latin typeface="Calibri"/>
                <a:cs typeface="Calibri"/>
              </a:rPr>
              <a:t>Aerospike</a:t>
            </a:r>
            <a:r>
              <a:rPr lang="en-US" sz="1800" dirty="0" smtClean="0">
                <a:latin typeface="Calibri"/>
                <a:cs typeface="Calibri"/>
              </a:rPr>
              <a:t> with higher throughput </a:t>
            </a:r>
            <a:r>
              <a:rPr lang="en-US" sz="1800" dirty="0" smtClean="0">
                <a:latin typeface="Calibri"/>
                <a:cs typeface="Calibri"/>
              </a:rPr>
              <a:t>for</a:t>
            </a:r>
          </a:p>
          <a:p>
            <a:r>
              <a:rPr lang="en-US" sz="1800" dirty="0" smtClean="0">
                <a:latin typeface="Calibri"/>
                <a:cs typeface="Calibri"/>
              </a:rPr>
              <a:t>Workload </a:t>
            </a:r>
            <a:r>
              <a:rPr lang="en-US" sz="1800" dirty="0">
                <a:latin typeface="Calibri"/>
                <a:cs typeface="Calibri"/>
              </a:rPr>
              <a:t> </a:t>
            </a:r>
            <a:r>
              <a:rPr lang="en-US" sz="1800" dirty="0" smtClean="0">
                <a:latin typeface="Calibri"/>
                <a:cs typeface="Calibri"/>
              </a:rPr>
              <a:t>D (“read latest”) and</a:t>
            </a:r>
          </a:p>
          <a:p>
            <a:r>
              <a:rPr lang="en-US" sz="1800" dirty="0" smtClean="0">
                <a:latin typeface="Calibri"/>
                <a:cs typeface="Calibri"/>
              </a:rPr>
              <a:t>E (“short ranges”)</a:t>
            </a:r>
            <a:endParaRPr lang="en-US" sz="1800" dirty="0">
              <a:latin typeface="Calibri"/>
              <a:cs typeface="Calibri"/>
            </a:endParaRPr>
          </a:p>
          <a:p>
            <a:endParaRPr lang="en-US" sz="1800" dirty="0">
              <a:latin typeface="Calibri"/>
              <a:cs typeface="Calibri"/>
            </a:endParaRPr>
          </a:p>
        </p:txBody>
      </p:sp>
      <p:sp>
        <p:nvSpPr>
          <p:cNvPr id="14"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12</a:t>
            </a:fld>
            <a:endParaRPr lang="en-US" sz="2200" b="1" dirty="0"/>
          </a:p>
        </p:txBody>
      </p:sp>
    </p:spTree>
    <p:extLst>
      <p:ext uri="{BB962C8B-B14F-4D97-AF65-F5344CB8AC3E}">
        <p14:creationId xmlns:p14="http://schemas.microsoft.com/office/powerpoint/2010/main" val="10592199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lvl="0" algn="ctr">
              <a:buClr>
                <a:schemeClr val="dk1"/>
              </a:buClr>
              <a:buSzPct val="25000"/>
            </a:pPr>
            <a:r>
              <a:rPr lang="en-US" sz="4400" dirty="0">
                <a:solidFill>
                  <a:schemeClr val="dk1"/>
                </a:solidFill>
                <a:latin typeface="Calibri"/>
                <a:ea typeface="Calibri"/>
                <a:cs typeface="Calibri"/>
                <a:sym typeface="Calibri"/>
              </a:rPr>
              <a:t>Interactive Applications</a:t>
            </a:r>
          </a:p>
          <a:p>
            <a:pPr lvl="0" algn="ctr">
              <a:buClr>
                <a:schemeClr val="dk1"/>
              </a:buClr>
              <a:buSzPct val="25000"/>
            </a:pPr>
            <a:r>
              <a:rPr lang="en-US" sz="4400" dirty="0">
                <a:solidFill>
                  <a:schemeClr val="dk1"/>
                </a:solidFill>
                <a:latin typeface="Calibri"/>
                <a:ea typeface="Calibri"/>
                <a:cs typeface="Calibri"/>
                <a:sym typeface="Calibri"/>
              </a:rPr>
              <a:t>on Firebox-0</a:t>
            </a:r>
            <a:endParaRPr lang="en-US" sz="440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“WSC Executive</a:t>
            </a:r>
            <a:r>
              <a:rPr lang="en-US" sz="2400" b="0" i="0" u="none" strike="noStrike" cap="none" baseline="0" dirty="0" smtClean="0">
                <a:solidFill>
                  <a:schemeClr val="dk1"/>
                </a:solidFill>
                <a:latin typeface="Calibri"/>
                <a:ea typeface="Arial"/>
                <a:cs typeface="Calibri"/>
                <a:sym typeface="Arial"/>
              </a:rPr>
              <a:t>”</a:t>
            </a:r>
            <a:endParaRPr lang="en-US" sz="2400" b="0" i="0" u="none" strike="noStrike" cap="none" baseline="0" dirty="0">
              <a:solidFill>
                <a:schemeClr val="dk1"/>
              </a:solidFill>
              <a:latin typeface="Calibri"/>
              <a:ea typeface="Arial"/>
              <a:cs typeface="Calibri"/>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Bulk Memory </a:t>
            </a:r>
            <a:r>
              <a:rPr lang="en-US" sz="2400" b="0" i="0" u="none" strike="noStrike" cap="none" baseline="0" dirty="0" smtClean="0">
                <a:solidFill>
                  <a:schemeClr val="dk1"/>
                </a:solidFill>
                <a:latin typeface="Calibri"/>
                <a:ea typeface="Arial"/>
                <a:cs typeface="Calibri"/>
                <a:sym typeface="Arial"/>
              </a:rPr>
              <a:t>API</a:t>
            </a:r>
            <a:endParaRPr lang="en-US" sz="2400" b="0" i="0" u="none" strike="noStrike" cap="none" baseline="0" dirty="0">
              <a:solidFill>
                <a:schemeClr val="dk1"/>
              </a:solidFill>
              <a:latin typeface="Calibri"/>
              <a:ea typeface="Arial"/>
              <a:cs typeface="Calibri"/>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Interactive Applications</a:t>
            </a:r>
            <a:endParaRPr lang="en-US" sz="2400" b="0" i="0" u="none" strike="noStrike" cap="none" baseline="0" dirty="0">
              <a:solidFill>
                <a:schemeClr val="dk1"/>
              </a:solidFill>
              <a:latin typeface="Calibri"/>
              <a:ea typeface="Arial"/>
              <a:cs typeface="Calibri"/>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Cluster </a:t>
            </a:r>
            <a:r>
              <a:rPr lang="en-US" sz="2400" b="0" i="0" u="none" strike="noStrike" cap="none" baseline="0" dirty="0" smtClean="0">
                <a:solidFill>
                  <a:schemeClr val="dk1"/>
                </a:solidFill>
                <a:latin typeface="Calibri"/>
                <a:ea typeface="Arial"/>
                <a:cs typeface="Calibri"/>
                <a:sym typeface="Arial"/>
              </a:rPr>
              <a:t>Manager</a:t>
            </a:r>
            <a:endParaRPr lang="en-US" sz="2400" b="0" i="0" u="none" strike="noStrike" cap="none" baseline="0" dirty="0">
              <a:solidFill>
                <a:schemeClr val="dk1"/>
              </a:solidFill>
              <a:latin typeface="Calibri"/>
              <a:ea typeface="Arial"/>
              <a:cs typeface="Calibri"/>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Network</a:t>
            </a:r>
            <a:endParaRPr lang="en-US" sz="2400" b="0" i="0" u="none" strike="noStrike" cap="none" baseline="0" dirty="0">
              <a:solidFill>
                <a:schemeClr val="dk1"/>
              </a:solidFill>
              <a:latin typeface="Calibri"/>
              <a:ea typeface="Arial"/>
              <a:cs typeface="Calibri"/>
              <a:sym typeface="Arial"/>
            </a:endParaRPr>
          </a:p>
        </p:txBody>
      </p:sp>
      <p:sp>
        <p:nvSpPr>
          <p:cNvPr id="15" name="Shape 191"/>
          <p:cNvSpPr/>
          <p:nvPr/>
        </p:nvSpPr>
        <p:spPr>
          <a:xfrm>
            <a:off x="3505200" y="25146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5" name="TextBox 4"/>
          <p:cNvSpPr txBox="1"/>
          <p:nvPr/>
        </p:nvSpPr>
        <p:spPr>
          <a:xfrm>
            <a:off x="228600" y="2590800"/>
            <a:ext cx="1668095" cy="461665"/>
          </a:xfrm>
          <a:prstGeom prst="rect">
            <a:avLst/>
          </a:prstGeom>
          <a:noFill/>
        </p:spPr>
        <p:txBody>
          <a:bodyPr wrap="none" rtlCol="0">
            <a:spAutoFit/>
          </a:bodyPr>
          <a:lstStyle/>
          <a:p>
            <a:r>
              <a:rPr lang="en-US" sz="2400" dirty="0" smtClean="0">
                <a:latin typeface="Calibri"/>
                <a:cs typeface="Calibri"/>
              </a:rPr>
              <a:t>Apache </a:t>
            </a:r>
            <a:r>
              <a:rPr lang="en-US" sz="2400" dirty="0" err="1" smtClean="0">
                <a:latin typeface="Calibri"/>
                <a:cs typeface="Calibri"/>
              </a:rPr>
              <a:t>Solr</a:t>
            </a:r>
            <a:endParaRPr lang="en-US" sz="2400" dirty="0">
              <a:latin typeface="Calibri"/>
              <a:cs typeface="Calibri"/>
            </a:endParaRPr>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13</a:t>
            </a:fld>
            <a:endParaRPr lang="en-US" sz="2200" b="1" dirty="0"/>
          </a:p>
        </p:txBody>
      </p:sp>
    </p:spTree>
    <p:extLst>
      <p:ext uri="{BB962C8B-B14F-4D97-AF65-F5344CB8AC3E}">
        <p14:creationId xmlns:p14="http://schemas.microsoft.com/office/powerpoint/2010/main" val="23141093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body" idx="4294967295"/>
          </p:nvPr>
        </p:nvSpPr>
        <p:spPr>
          <a:xfrm>
            <a:off x="0" y="2260600"/>
            <a:ext cx="3994200" cy="2540100"/>
          </a:xfrm>
          <a:prstGeom prst="rect">
            <a:avLst/>
          </a:prstGeom>
          <a:noFill/>
          <a:ln>
            <a:noFill/>
          </a:ln>
        </p:spPr>
        <p:txBody>
          <a:bodyPr lIns="91425" tIns="91425" rIns="91425" bIns="91425" anchor="t" anchorCtr="0">
            <a:noAutofit/>
          </a:bodyPr>
          <a:lstStyle/>
          <a:p>
            <a:pPr marL="230188" marR="0" lvl="0" indent="0" algn="l" rtl="0">
              <a:lnSpc>
                <a:spcPct val="100000"/>
              </a:lnSpc>
              <a:spcBef>
                <a:spcPts val="0"/>
              </a:spcBef>
              <a:spcAft>
                <a:spcPts val="0"/>
              </a:spcAft>
              <a:buClr>
                <a:schemeClr val="dk1"/>
              </a:buClr>
              <a:buSzPct val="25000"/>
              <a:buFont typeface="Arial"/>
              <a:buNone/>
            </a:pPr>
            <a:r>
              <a:rPr lang="en-US" sz="2200" b="1" i="0" u="none" strike="noStrike" cap="none" baseline="0" dirty="0">
                <a:solidFill>
                  <a:srgbClr val="000000"/>
                </a:solidFill>
                <a:latin typeface="Calibri"/>
                <a:ea typeface="Arial"/>
                <a:cs typeface="Calibri"/>
                <a:sym typeface="Arial"/>
              </a:rPr>
              <a:t>Goal</a:t>
            </a:r>
            <a:r>
              <a:rPr lang="en-US" sz="2200" b="0" i="0" u="none" strike="noStrike" cap="none" baseline="0" dirty="0">
                <a:solidFill>
                  <a:srgbClr val="000000"/>
                </a:solidFill>
                <a:latin typeface="Calibri"/>
                <a:ea typeface="Arial"/>
                <a:cs typeface="Calibri"/>
                <a:sym typeface="Arial"/>
              </a:rPr>
              <a:t>: Test latency sensitive (interactive) applications on Firebox-0</a:t>
            </a:r>
          </a:p>
          <a:p>
            <a:pPr marL="342900" marR="0" lvl="0" indent="-139700" algn="l" rtl="0">
              <a:lnSpc>
                <a:spcPct val="100000"/>
              </a:lnSpc>
              <a:spcBef>
                <a:spcPts val="0"/>
              </a:spcBef>
              <a:spcAft>
                <a:spcPts val="0"/>
              </a:spcAft>
              <a:buClr>
                <a:schemeClr val="dk1"/>
              </a:buClr>
              <a:buFont typeface="Arial"/>
              <a:buNone/>
            </a:pPr>
            <a:endParaRPr sz="2200" b="0" i="0" u="none" strike="noStrike" cap="none" baseline="0" dirty="0">
              <a:solidFill>
                <a:srgbClr val="000000"/>
              </a:solidFill>
              <a:latin typeface="Calibri"/>
              <a:ea typeface="Arial"/>
              <a:cs typeface="Calibri"/>
              <a:sym typeface="Arial"/>
            </a:endParaRPr>
          </a:p>
          <a:p>
            <a:pPr marL="230188" marR="0" lvl="0" indent="0" algn="l" rtl="0">
              <a:lnSpc>
                <a:spcPct val="100000"/>
              </a:lnSpc>
              <a:spcBef>
                <a:spcPts val="0"/>
              </a:spcBef>
              <a:spcAft>
                <a:spcPts val="0"/>
              </a:spcAft>
              <a:buClr>
                <a:schemeClr val="dk1"/>
              </a:buClr>
              <a:buSzPct val="25000"/>
              <a:buFont typeface="Arial"/>
              <a:buNone/>
            </a:pPr>
            <a:r>
              <a:rPr lang="en-US" sz="2200" b="0" i="0" u="none" strike="noStrike" cap="none" baseline="0" dirty="0">
                <a:solidFill>
                  <a:srgbClr val="000000"/>
                </a:solidFill>
                <a:latin typeface="Calibri"/>
                <a:ea typeface="Arial"/>
                <a:cs typeface="Calibri"/>
                <a:sym typeface="Arial"/>
              </a:rPr>
              <a:t>Apache </a:t>
            </a:r>
            <a:r>
              <a:rPr lang="en-US" sz="2200" b="0" i="0" u="none" strike="noStrike" cap="none" baseline="0" dirty="0" err="1">
                <a:solidFill>
                  <a:srgbClr val="000000"/>
                </a:solidFill>
                <a:latin typeface="Calibri"/>
                <a:ea typeface="Arial"/>
                <a:cs typeface="Calibri"/>
                <a:sym typeface="Arial"/>
              </a:rPr>
              <a:t>Solr</a:t>
            </a:r>
            <a:r>
              <a:rPr lang="en-US" sz="2200" b="0" i="0" u="none" strike="noStrike" cap="none" baseline="0" dirty="0">
                <a:solidFill>
                  <a:srgbClr val="000000"/>
                </a:solidFill>
                <a:latin typeface="Calibri"/>
                <a:ea typeface="Arial"/>
                <a:cs typeface="Calibri"/>
                <a:sym typeface="Arial"/>
              </a:rPr>
              <a:t> is a popular open source program for text search with widespread use</a:t>
            </a:r>
          </a:p>
        </p:txBody>
      </p:sp>
      <p:sp>
        <p:nvSpPr>
          <p:cNvPr id="97" name="Shape 97"/>
          <p:cNvSpPr txBox="1">
            <a:spLocks noGrp="1"/>
          </p:cNvSpPr>
          <p:nvPr>
            <p:ph type="title" idx="4294967295"/>
          </p:nvPr>
        </p:nvSpPr>
        <p:spPr>
          <a:xfrm>
            <a:off x="457200" y="3762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dirty="0">
                <a:latin typeface="Arial"/>
                <a:ea typeface="Arial"/>
                <a:cs typeface="Arial"/>
                <a:sym typeface="Arial"/>
              </a:rPr>
              <a:t>Benchmarking Distributed Search: </a:t>
            </a:r>
          </a:p>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dirty="0">
                <a:latin typeface="Arial"/>
                <a:ea typeface="Arial"/>
                <a:cs typeface="Arial"/>
                <a:sym typeface="Arial"/>
              </a:rPr>
              <a:t>Apache </a:t>
            </a:r>
            <a:r>
              <a:rPr lang="en-US" sz="2400" b="1" i="0" u="none" strike="noStrike" cap="none" baseline="0" dirty="0" err="1">
                <a:latin typeface="Arial"/>
                <a:ea typeface="Arial"/>
                <a:cs typeface="Arial"/>
                <a:sym typeface="Arial"/>
              </a:rPr>
              <a:t>Solr</a:t>
            </a:r>
            <a:r>
              <a:rPr lang="en-US" sz="2400" b="1" i="0" u="none" strike="noStrike" cap="none" baseline="0" dirty="0">
                <a:latin typeface="Arial"/>
                <a:ea typeface="Arial"/>
                <a:cs typeface="Arial"/>
                <a:sym typeface="Arial"/>
              </a:rPr>
              <a:t> on Firebox-0</a:t>
            </a:r>
          </a:p>
        </p:txBody>
      </p:sp>
      <p:sp>
        <p:nvSpPr>
          <p:cNvPr id="98" name="Shape 98"/>
          <p:cNvSpPr txBox="1"/>
          <p:nvPr/>
        </p:nvSpPr>
        <p:spPr>
          <a:xfrm>
            <a:off x="3733800" y="5214865"/>
            <a:ext cx="4933899" cy="914699"/>
          </a:xfrm>
          <a:prstGeom prst="rect">
            <a:avLst/>
          </a:prstGeom>
          <a:noFill/>
          <a:ln>
            <a:noFill/>
          </a:ln>
        </p:spPr>
        <p:txBody>
          <a:bodyPr lIns="91425" tIns="91425" rIns="91425" bIns="91425" anchor="t" anchorCtr="0">
            <a:noAutofit/>
          </a:bodyPr>
          <a:lstStyle/>
          <a:p>
            <a:pPr marL="0" marR="0" lvl="0" indent="0" rtl="0">
              <a:lnSpc>
                <a:spcPct val="100000"/>
              </a:lnSpc>
              <a:spcBef>
                <a:spcPts val="0"/>
              </a:spcBef>
              <a:spcAft>
                <a:spcPts val="0"/>
              </a:spcAft>
              <a:buClr>
                <a:srgbClr val="000000"/>
              </a:buClr>
              <a:buSzPct val="25000"/>
              <a:buFont typeface="Arial"/>
              <a:buNone/>
            </a:pPr>
            <a:r>
              <a:rPr lang="en-US" sz="2200" b="1" i="0" u="none" strike="noStrike" cap="none" baseline="0" dirty="0">
                <a:solidFill>
                  <a:srgbClr val="000000"/>
                </a:solidFill>
                <a:latin typeface="Calibri"/>
                <a:ea typeface="Arial"/>
                <a:cs typeface="Calibri"/>
                <a:sym typeface="Arial"/>
              </a:rPr>
              <a:t>Fan-out pattern</a:t>
            </a:r>
            <a:r>
              <a:rPr lang="en-US" sz="2200" b="0" i="0" u="none" strike="noStrike" cap="none" baseline="0" dirty="0">
                <a:solidFill>
                  <a:srgbClr val="000000"/>
                </a:solidFill>
                <a:latin typeface="Calibri"/>
                <a:ea typeface="Arial"/>
                <a:cs typeface="Calibri"/>
                <a:sym typeface="Arial"/>
              </a:rPr>
              <a:t> -- many machines piece together the search response for a user</a:t>
            </a:r>
          </a:p>
        </p:txBody>
      </p:sp>
      <p:sp>
        <p:nvSpPr>
          <p:cNvPr id="99" name="Shape 99"/>
          <p:cNvSpPr txBox="1"/>
          <p:nvPr/>
        </p:nvSpPr>
        <p:spPr>
          <a:xfrm>
            <a:off x="4533400" y="1542000"/>
            <a:ext cx="3670500" cy="5364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800" b="1" i="0" u="none" strike="noStrike" cap="none" baseline="0">
                <a:solidFill>
                  <a:srgbClr val="000000"/>
                </a:solidFill>
                <a:latin typeface="Arial"/>
                <a:ea typeface="Arial"/>
                <a:cs typeface="Arial"/>
                <a:sym typeface="Arial"/>
              </a:rPr>
              <a:t>Distributed search architecture</a:t>
            </a:r>
          </a:p>
        </p:txBody>
      </p:sp>
      <p:pic>
        <p:nvPicPr>
          <p:cNvPr id="100" name="Shape 100"/>
          <p:cNvPicPr preferRelativeResize="0"/>
          <p:nvPr/>
        </p:nvPicPr>
        <p:blipFill rotWithShape="1">
          <a:blip r:embed="rId3">
            <a:alphaModFix/>
          </a:blip>
          <a:srcRect/>
          <a:stretch/>
        </p:blipFill>
        <p:spPr>
          <a:xfrm>
            <a:off x="3593200" y="2124375"/>
            <a:ext cx="5550899" cy="3224400"/>
          </a:xfrm>
          <a:prstGeom prst="rect">
            <a:avLst/>
          </a:prstGeom>
          <a:noFill/>
          <a:ln>
            <a:noFill/>
          </a:ln>
        </p:spPr>
      </p:pic>
      <p:sp>
        <p:nvSpPr>
          <p:cNvPr id="1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14</a:t>
            </a:fld>
            <a:endParaRPr lang="en-US" sz="2200" b="1" dirty="0"/>
          </a:p>
        </p:txBody>
      </p:sp>
    </p:spTree>
    <p:extLst>
      <p:ext uri="{BB962C8B-B14F-4D97-AF65-F5344CB8AC3E}">
        <p14:creationId xmlns:p14="http://schemas.microsoft.com/office/powerpoint/2010/main" val="3626339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idx="4294967295"/>
          </p:nvPr>
        </p:nvSpPr>
        <p:spPr>
          <a:xfrm>
            <a:off x="457200" y="173038"/>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000" b="1" i="0" u="none" strike="noStrike" cap="none" baseline="0" dirty="0" err="1">
                <a:latin typeface="Arial"/>
                <a:ea typeface="Arial"/>
                <a:cs typeface="Arial"/>
                <a:sym typeface="Arial"/>
              </a:rPr>
              <a:t>Solr</a:t>
            </a:r>
            <a:r>
              <a:rPr lang="en-US" sz="3000" b="1" i="0" u="none" strike="noStrike" cap="none" baseline="0" dirty="0">
                <a:latin typeface="Arial"/>
                <a:ea typeface="Arial"/>
                <a:cs typeface="Arial"/>
                <a:sym typeface="Arial"/>
              </a:rPr>
              <a:t> on Firebox-0</a:t>
            </a:r>
          </a:p>
        </p:txBody>
      </p:sp>
      <p:pic>
        <p:nvPicPr>
          <p:cNvPr id="108" name="Shape 108"/>
          <p:cNvPicPr preferRelativeResize="0"/>
          <p:nvPr/>
        </p:nvPicPr>
        <p:blipFill>
          <a:blip r:embed="rId3">
            <a:alphaModFix/>
          </a:blip>
          <a:stretch>
            <a:fillRect/>
          </a:stretch>
        </p:blipFill>
        <p:spPr>
          <a:xfrm>
            <a:off x="0" y="381000"/>
            <a:ext cx="9144000" cy="6858000"/>
          </a:xfrm>
          <a:prstGeom prst="rect">
            <a:avLst/>
          </a:prstGeom>
          <a:noFill/>
          <a:ln>
            <a:noFill/>
          </a:ln>
        </p:spPr>
      </p:pic>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15</a:t>
            </a:fld>
            <a:endParaRPr lang="en-US" sz="2200" b="1" dirty="0"/>
          </a:p>
        </p:txBody>
      </p:sp>
    </p:spTree>
    <p:extLst>
      <p:ext uri="{BB962C8B-B14F-4D97-AF65-F5344CB8AC3E}">
        <p14:creationId xmlns:p14="http://schemas.microsoft.com/office/powerpoint/2010/main" val="2974616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idx="4294967295"/>
          </p:nvPr>
        </p:nvSpPr>
        <p:spPr>
          <a:xfrm>
            <a:off x="435450" y="2049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dirty="0">
                <a:latin typeface="Arial"/>
                <a:ea typeface="Arial"/>
                <a:cs typeface="Arial"/>
                <a:sym typeface="Arial"/>
                <a:rtl val="0"/>
              </a:rPr>
              <a:t>Experiment: </a:t>
            </a:r>
            <a:r>
              <a:rPr lang="en-US" sz="2400" b="1" dirty="0">
                <a:rtl val="0"/>
              </a:rPr>
              <a:t>Serving a large search index off of disk</a:t>
            </a:r>
          </a:p>
        </p:txBody>
      </p:sp>
      <p:sp>
        <p:nvSpPr>
          <p:cNvPr id="114" name="Shape 114"/>
          <p:cNvSpPr/>
          <p:nvPr/>
        </p:nvSpPr>
        <p:spPr>
          <a:xfrm>
            <a:off x="256950" y="5029200"/>
            <a:ext cx="8353650" cy="1752600"/>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15" name="Shape 115"/>
          <p:cNvSpPr txBox="1"/>
          <p:nvPr/>
        </p:nvSpPr>
        <p:spPr>
          <a:xfrm>
            <a:off x="256951" y="4953000"/>
            <a:ext cx="8429850" cy="1500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800" b="0" i="0" u="none" strike="noStrike" cap="none" baseline="0" dirty="0">
                <a:solidFill>
                  <a:srgbClr val="000000"/>
                </a:solidFill>
                <a:latin typeface="Calibri"/>
                <a:cs typeface="Calibri"/>
                <a:sym typeface="Arial"/>
                <a:rtl val="0"/>
              </a:rPr>
              <a:t>Challenges benchmarking large distributed systems</a:t>
            </a:r>
          </a:p>
          <a:p>
            <a:pPr marL="457200" marR="0" lvl="0" indent="-317500" algn="l" rtl="0">
              <a:lnSpc>
                <a:spcPct val="100000"/>
              </a:lnSpc>
              <a:spcBef>
                <a:spcPts val="0"/>
              </a:spcBef>
              <a:spcAft>
                <a:spcPts val="0"/>
              </a:spcAft>
              <a:buClr>
                <a:srgbClr val="000000"/>
              </a:buClr>
              <a:buSzPct val="100000"/>
              <a:buFont typeface="Arial"/>
              <a:buChar char="●"/>
            </a:pPr>
            <a:r>
              <a:rPr lang="en-US" sz="1800" b="0" i="0" u="none" strike="noStrike" cap="none" baseline="0" dirty="0">
                <a:solidFill>
                  <a:srgbClr val="000000"/>
                </a:solidFill>
                <a:latin typeface="Calibri"/>
                <a:cs typeface="Calibri"/>
                <a:sym typeface="Arial"/>
                <a:rtl val="0"/>
              </a:rPr>
              <a:t>Caching effects at the disk, OS, and program level have a significant impact on latency</a:t>
            </a:r>
          </a:p>
          <a:p>
            <a:pPr marL="457200" marR="0" lvl="0" indent="-317500" algn="l" rtl="0">
              <a:lnSpc>
                <a:spcPct val="100000"/>
              </a:lnSpc>
              <a:spcBef>
                <a:spcPts val="0"/>
              </a:spcBef>
              <a:spcAft>
                <a:spcPts val="0"/>
              </a:spcAft>
              <a:buClr>
                <a:srgbClr val="000000"/>
              </a:buClr>
              <a:buSzPct val="100000"/>
              <a:buFont typeface="Arial"/>
              <a:buChar char="●"/>
            </a:pPr>
            <a:r>
              <a:rPr lang="en-US" sz="1800" b="0" i="0" u="none" strike="noStrike" cap="none" baseline="0" dirty="0">
                <a:solidFill>
                  <a:srgbClr val="000000"/>
                </a:solidFill>
                <a:latin typeface="Calibri"/>
                <a:cs typeface="Calibri"/>
                <a:sym typeface="Arial"/>
                <a:rtl val="0"/>
              </a:rPr>
              <a:t>Java GC is unpredictable - S</a:t>
            </a:r>
            <a:r>
              <a:rPr lang="en-US" sz="1800" dirty="0">
                <a:latin typeface="Calibri"/>
                <a:cs typeface="Calibri"/>
                <a:rtl val="0"/>
              </a:rPr>
              <a:t>ee Martin’s talk</a:t>
            </a:r>
          </a:p>
          <a:p>
            <a:pPr marL="457200" marR="0" lvl="0" indent="-317500" algn="l" rtl="0">
              <a:lnSpc>
                <a:spcPct val="100000"/>
              </a:lnSpc>
              <a:spcBef>
                <a:spcPts val="0"/>
              </a:spcBef>
              <a:spcAft>
                <a:spcPts val="0"/>
              </a:spcAft>
              <a:buClr>
                <a:srgbClr val="000000"/>
              </a:buClr>
              <a:buSzPct val="100000"/>
              <a:buFont typeface="Arial"/>
              <a:buChar char="●"/>
            </a:pPr>
            <a:r>
              <a:rPr lang="en-US" sz="1800" dirty="0">
                <a:solidFill>
                  <a:schemeClr val="dk1"/>
                </a:solidFill>
                <a:latin typeface="Calibri"/>
                <a:cs typeface="Calibri"/>
                <a:rtl val="0"/>
              </a:rPr>
              <a:t>many permutations of parameters to choose from for any given test</a:t>
            </a:r>
          </a:p>
          <a:p>
            <a:pPr marL="457200" marR="0" lvl="0" indent="-317500" algn="l" rtl="0">
              <a:lnSpc>
                <a:spcPct val="100000"/>
              </a:lnSpc>
              <a:spcBef>
                <a:spcPts val="0"/>
              </a:spcBef>
              <a:spcAft>
                <a:spcPts val="0"/>
              </a:spcAft>
              <a:buClr>
                <a:srgbClr val="000000"/>
              </a:buClr>
              <a:buSzPct val="100000"/>
              <a:buFont typeface="Arial"/>
              <a:buChar char="●"/>
            </a:pPr>
            <a:r>
              <a:rPr lang="en-US" sz="1800" dirty="0" err="1">
                <a:solidFill>
                  <a:schemeClr val="dk1"/>
                </a:solidFill>
                <a:latin typeface="Calibri"/>
                <a:cs typeface="Calibri"/>
                <a:rtl val="0"/>
              </a:rPr>
              <a:t>exogeneous</a:t>
            </a:r>
            <a:r>
              <a:rPr lang="en-US" sz="1800" dirty="0">
                <a:solidFill>
                  <a:schemeClr val="dk1"/>
                </a:solidFill>
                <a:latin typeface="Calibri"/>
                <a:cs typeface="Calibri"/>
                <a:rtl val="0"/>
              </a:rPr>
              <a:t> factors that disrupt performance </a:t>
            </a:r>
            <a:r>
              <a:rPr lang="en-US" sz="1800" dirty="0" smtClean="0">
                <a:solidFill>
                  <a:schemeClr val="dk1"/>
                </a:solidFill>
                <a:latin typeface="Calibri"/>
                <a:cs typeface="Calibri"/>
                <a:rtl val="0"/>
              </a:rPr>
              <a:t>hard </a:t>
            </a:r>
            <a:r>
              <a:rPr lang="en-US" sz="1800" dirty="0">
                <a:solidFill>
                  <a:schemeClr val="dk1"/>
                </a:solidFill>
                <a:latin typeface="Calibri"/>
                <a:cs typeface="Calibri"/>
                <a:rtl val="0"/>
              </a:rPr>
              <a:t>to find and diagnose</a:t>
            </a:r>
          </a:p>
        </p:txBody>
      </p:sp>
      <p:sp>
        <p:nvSpPr>
          <p:cNvPr id="116" name="Shape 116"/>
          <p:cNvSpPr txBox="1"/>
          <p:nvPr/>
        </p:nvSpPr>
        <p:spPr>
          <a:xfrm>
            <a:off x="381000" y="906132"/>
            <a:ext cx="8534400" cy="541667"/>
          </a:xfrm>
          <a:prstGeom prst="rect">
            <a:avLst/>
          </a:prstGeom>
          <a:noFill/>
          <a:ln>
            <a:noFill/>
          </a:ln>
        </p:spPr>
        <p:txBody>
          <a:bodyPr lIns="91425" tIns="91425" rIns="91425" bIns="91425" anchor="t" anchorCtr="0">
            <a:noAutofit/>
          </a:bodyPr>
          <a:lstStyle/>
          <a:p>
            <a:pPr algn="ctr">
              <a:buClr>
                <a:srgbClr val="000000"/>
              </a:buClr>
              <a:buSzPct val="25000"/>
            </a:pPr>
            <a:r>
              <a:rPr lang="en-US" sz="1800" b="0" i="0" u="none" strike="noStrike" cap="none" baseline="0" dirty="0" smtClean="0">
                <a:solidFill>
                  <a:srgbClr val="000000"/>
                </a:solidFill>
                <a:latin typeface="Calibri"/>
                <a:cs typeface="Calibri"/>
                <a:sym typeface="Arial"/>
                <a:rtl val="0"/>
              </a:rPr>
              <a:t>Samsung 843T MZ7WD480 SATA </a:t>
            </a:r>
            <a:r>
              <a:rPr lang="en-US" sz="1800" b="0" i="0" u="none" strike="noStrike" cap="none" baseline="0" dirty="0">
                <a:solidFill>
                  <a:srgbClr val="000000"/>
                </a:solidFill>
                <a:latin typeface="Calibri"/>
                <a:cs typeface="Calibri"/>
                <a:sym typeface="Arial"/>
                <a:rtl val="0"/>
              </a:rPr>
              <a:t>vs. </a:t>
            </a:r>
            <a:r>
              <a:rPr lang="en-US" sz="1800" b="0" i="0" u="none" strike="noStrike" cap="none" baseline="0" dirty="0" smtClean="0">
                <a:solidFill>
                  <a:srgbClr val="000000"/>
                </a:solidFill>
                <a:latin typeface="Calibri"/>
                <a:cs typeface="Calibri"/>
                <a:sym typeface="Arial"/>
                <a:rtl val="0"/>
              </a:rPr>
              <a:t>Samsung</a:t>
            </a:r>
            <a:r>
              <a:rPr lang="en-US" sz="1800" b="0" i="0" u="none" strike="noStrike" cap="none" dirty="0" smtClean="0">
                <a:solidFill>
                  <a:srgbClr val="000000"/>
                </a:solidFill>
                <a:latin typeface="Calibri"/>
                <a:cs typeface="Calibri"/>
                <a:sym typeface="Arial"/>
                <a:rtl val="0"/>
              </a:rPr>
              <a:t> </a:t>
            </a:r>
            <a:r>
              <a:rPr lang="en-US" sz="1800" b="0" i="0" u="none" strike="noStrike" cap="none" baseline="0" dirty="0" smtClean="0">
                <a:solidFill>
                  <a:srgbClr val="000000"/>
                </a:solidFill>
                <a:latin typeface="Calibri"/>
                <a:cs typeface="Calibri"/>
                <a:sym typeface="Arial"/>
                <a:rtl val="0"/>
              </a:rPr>
              <a:t>XS1715 </a:t>
            </a:r>
            <a:r>
              <a:rPr lang="en-US" sz="1800" b="0" i="0" u="none" strike="noStrike" cap="none" baseline="0" dirty="0" err="1" smtClean="0">
                <a:solidFill>
                  <a:srgbClr val="000000"/>
                </a:solidFill>
                <a:latin typeface="Calibri"/>
                <a:cs typeface="Calibri"/>
                <a:sym typeface="Arial"/>
                <a:rtl val="0"/>
              </a:rPr>
              <a:t>PCIe</a:t>
            </a:r>
            <a:r>
              <a:rPr lang="en-US" sz="1800" b="0" i="0" u="none" strike="noStrike" cap="none" baseline="0" dirty="0" smtClean="0">
                <a:solidFill>
                  <a:srgbClr val="000000"/>
                </a:solidFill>
                <a:latin typeface="Calibri"/>
                <a:cs typeface="Calibri"/>
                <a:sym typeface="Arial"/>
                <a:rtl val="0"/>
              </a:rPr>
              <a:t> 3.0 SSDs</a:t>
            </a:r>
            <a:endParaRPr lang="en-US" sz="1800" dirty="0">
              <a:latin typeface="Calibri"/>
              <a:cs typeface="Calibri"/>
            </a:endParaRPr>
          </a:p>
          <a:p>
            <a:pPr marL="0" marR="0" lvl="0" indent="0" algn="ctr" rtl="0">
              <a:lnSpc>
                <a:spcPct val="100000"/>
              </a:lnSpc>
              <a:spcBef>
                <a:spcPts val="0"/>
              </a:spcBef>
              <a:spcAft>
                <a:spcPts val="0"/>
              </a:spcAft>
              <a:buClr>
                <a:srgbClr val="000000"/>
              </a:buClr>
              <a:buSzPct val="25000"/>
              <a:buFont typeface="Arial"/>
              <a:buNone/>
            </a:pPr>
            <a:r>
              <a:rPr lang="en-US" sz="1800" b="0" i="0" u="none" strike="noStrike" cap="none" baseline="0" dirty="0" smtClean="0">
                <a:solidFill>
                  <a:srgbClr val="000000"/>
                </a:solidFill>
                <a:latin typeface="Calibri"/>
                <a:cs typeface="Calibri"/>
                <a:sym typeface="Arial"/>
                <a:rtl val="0"/>
              </a:rPr>
              <a:t>2 </a:t>
            </a:r>
            <a:r>
              <a:rPr lang="en-US" sz="1800" b="0" i="0" u="none" strike="noStrike" cap="none" baseline="0" dirty="0">
                <a:solidFill>
                  <a:srgbClr val="000000"/>
                </a:solidFill>
                <a:latin typeface="Calibri"/>
                <a:cs typeface="Calibri"/>
                <a:sym typeface="Arial"/>
                <a:rtl val="0"/>
              </a:rPr>
              <a:t>shards, no replicas, 50 million indexed documents, 4 GB heap max, default GC settings</a:t>
            </a:r>
          </a:p>
        </p:txBody>
      </p:sp>
      <p:sp>
        <p:nvSpPr>
          <p:cNvPr id="117" name="Shape 117"/>
          <p:cNvSpPr txBox="1"/>
          <p:nvPr/>
        </p:nvSpPr>
        <p:spPr>
          <a:xfrm>
            <a:off x="833250" y="4572000"/>
            <a:ext cx="7477500" cy="3587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baseline="0" dirty="0">
                <a:solidFill>
                  <a:srgbClr val="000000"/>
                </a:solidFill>
                <a:latin typeface="Arial"/>
                <a:ea typeface="Arial"/>
                <a:cs typeface="Arial"/>
                <a:sym typeface="Arial"/>
                <a:rtl val="0"/>
              </a:rPr>
              <a:t>PCI-Express ~25% lower latency</a:t>
            </a:r>
          </a:p>
        </p:txBody>
      </p:sp>
      <p:sp>
        <p:nvSpPr>
          <p:cNvPr id="1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16</a:t>
            </a:fld>
            <a:endParaRPr lang="en-US" sz="2200" b="1" dirty="0"/>
          </a:p>
        </p:txBody>
      </p:sp>
      <p:pic>
        <p:nvPicPr>
          <p:cNvPr id="8" name="Picture 7" descr="solr-test-99percentile-latency (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00200"/>
            <a:ext cx="3979549" cy="3124200"/>
          </a:xfrm>
          <a:prstGeom prst="rect">
            <a:avLst/>
          </a:prstGeom>
        </p:spPr>
      </p:pic>
      <p:pic>
        <p:nvPicPr>
          <p:cNvPr id="10" name="Picture 9" descr="solr-test-avg-latenc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600200"/>
            <a:ext cx="3810000" cy="3063638"/>
          </a:xfrm>
          <a:prstGeom prst="rect">
            <a:avLst/>
          </a:prstGeom>
        </p:spPr>
      </p:pic>
    </p:spTree>
    <p:extLst>
      <p:ext uri="{BB962C8B-B14F-4D97-AF65-F5344CB8AC3E}">
        <p14:creationId xmlns:p14="http://schemas.microsoft.com/office/powerpoint/2010/main" val="2987290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idx="4294967295"/>
          </p:nvPr>
        </p:nvSpPr>
        <p:spPr>
          <a:xfrm>
            <a:off x="457200" y="2746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000" b="1" i="0" u="none" strike="noStrike" cap="none" baseline="0" dirty="0">
                <a:solidFill>
                  <a:srgbClr val="1B3384"/>
                </a:solidFill>
                <a:latin typeface="Arial"/>
                <a:ea typeface="Arial"/>
                <a:cs typeface="Arial"/>
                <a:sym typeface="Arial"/>
                <a:rtl val="0"/>
              </a:rPr>
              <a:t>Testing </a:t>
            </a:r>
            <a:r>
              <a:rPr lang="en-US" sz="3000" b="1" i="0" u="none" strike="noStrike" cap="none" baseline="0" dirty="0" smtClean="0">
                <a:solidFill>
                  <a:srgbClr val="1B3384"/>
                </a:solidFill>
                <a:latin typeface="Arial"/>
                <a:ea typeface="Arial"/>
                <a:cs typeface="Arial"/>
                <a:sym typeface="Arial"/>
                <a:rtl val="0"/>
              </a:rPr>
              <a:t>Framework (BITS) -</a:t>
            </a:r>
            <a:br>
              <a:rPr lang="en-US" sz="3000" b="1" i="0" u="none" strike="noStrike" cap="none" baseline="0" dirty="0" smtClean="0">
                <a:solidFill>
                  <a:srgbClr val="1B3384"/>
                </a:solidFill>
                <a:latin typeface="Arial"/>
                <a:ea typeface="Arial"/>
                <a:cs typeface="Arial"/>
                <a:sym typeface="Arial"/>
                <a:rtl val="0"/>
              </a:rPr>
            </a:br>
            <a:r>
              <a:rPr lang="en-US" sz="3000" b="1" i="0" u="none" strike="noStrike" cap="none" baseline="0" dirty="0" smtClean="0">
                <a:solidFill>
                  <a:srgbClr val="1B3384"/>
                </a:solidFill>
                <a:latin typeface="Arial"/>
                <a:ea typeface="Arial"/>
                <a:cs typeface="Arial"/>
                <a:sym typeface="Arial"/>
                <a:rtl val="0"/>
              </a:rPr>
              <a:t> </a:t>
            </a:r>
            <a:r>
              <a:rPr lang="en-US" sz="3000" b="1" dirty="0" smtClean="0">
                <a:solidFill>
                  <a:srgbClr val="1B3384"/>
                </a:solidFill>
              </a:rPr>
              <a:t>Berkeley Interactive and Throughput Suite</a:t>
            </a:r>
            <a:endParaRPr lang="en-US" sz="3000" b="1" i="0" u="none" strike="noStrike" cap="none" baseline="0" dirty="0">
              <a:solidFill>
                <a:srgbClr val="1B3384"/>
              </a:solidFill>
              <a:latin typeface="Arial"/>
              <a:ea typeface="Arial"/>
              <a:cs typeface="Arial"/>
              <a:sym typeface="Arial"/>
              <a:rtl val="0"/>
            </a:endParaRPr>
          </a:p>
        </p:txBody>
      </p:sp>
      <p:sp>
        <p:nvSpPr>
          <p:cNvPr id="134" name="Shape 134"/>
          <p:cNvSpPr txBox="1"/>
          <p:nvPr/>
        </p:nvSpPr>
        <p:spPr>
          <a:xfrm>
            <a:off x="228600" y="1676400"/>
            <a:ext cx="7086600" cy="4191000"/>
          </a:xfrm>
          <a:prstGeom prst="rect">
            <a:avLst/>
          </a:prstGeom>
          <a:noFill/>
          <a:ln>
            <a:noFill/>
          </a:ln>
        </p:spPr>
        <p:txBody>
          <a:bodyPr lIns="91425" tIns="91425" rIns="91425" bIns="91425" anchor="t" anchorCtr="0">
            <a:noAutofit/>
          </a:bodyPr>
          <a:lstStyle/>
          <a:p>
            <a:r>
              <a:rPr lang="en-US" sz="2200" b="1" dirty="0" smtClean="0">
                <a:latin typeface="Calibri"/>
                <a:cs typeface="Calibri"/>
              </a:rPr>
              <a:t>Berkeley </a:t>
            </a:r>
            <a:r>
              <a:rPr lang="en-US" sz="2200" b="1" dirty="0">
                <a:latin typeface="Calibri"/>
                <a:cs typeface="Calibri"/>
              </a:rPr>
              <a:t>Interactive Throughput Suite (BITS</a:t>
            </a:r>
            <a:r>
              <a:rPr lang="en-US" sz="2200" b="1" dirty="0" smtClean="0">
                <a:latin typeface="Calibri"/>
                <a:cs typeface="Calibri"/>
              </a:rPr>
              <a:t>):</a:t>
            </a:r>
          </a:p>
          <a:p>
            <a:r>
              <a:rPr lang="en-US" sz="2200" dirty="0" smtClean="0">
                <a:latin typeface="Calibri"/>
                <a:cs typeface="Calibri"/>
              </a:rPr>
              <a:t>a </a:t>
            </a:r>
            <a:r>
              <a:rPr lang="en-US" sz="2200" dirty="0">
                <a:latin typeface="Calibri"/>
                <a:cs typeface="Calibri"/>
              </a:rPr>
              <a:t>benchmarking suite for datacenter-scale computing, currently in development</a:t>
            </a:r>
            <a:r>
              <a:rPr lang="en-US" sz="2200" dirty="0" smtClean="0">
                <a:latin typeface="Calibri"/>
                <a:cs typeface="Calibri"/>
              </a:rPr>
              <a:t>.</a:t>
            </a:r>
          </a:p>
          <a:p>
            <a:endParaRPr lang="en-US" sz="2200" dirty="0">
              <a:latin typeface="Calibri"/>
              <a:cs typeface="Calibri"/>
            </a:endParaRPr>
          </a:p>
          <a:p>
            <a:r>
              <a:rPr lang="en-US" sz="2200" b="1" dirty="0">
                <a:latin typeface="Calibri"/>
                <a:cs typeface="Calibri"/>
              </a:rPr>
              <a:t>Goal:</a:t>
            </a:r>
            <a:r>
              <a:rPr lang="en-US" sz="2200" dirty="0">
                <a:latin typeface="Calibri"/>
                <a:cs typeface="Calibri"/>
              </a:rPr>
              <a:t> test batch and interactive (latency-sensitive) workloads</a:t>
            </a:r>
            <a:r>
              <a:rPr lang="en-US" sz="2200" dirty="0" smtClean="0">
                <a:latin typeface="Calibri"/>
                <a:cs typeface="Calibri"/>
              </a:rPr>
              <a:t>.</a:t>
            </a:r>
          </a:p>
          <a:p>
            <a:endParaRPr lang="en-US" sz="2200" dirty="0">
              <a:latin typeface="Calibri"/>
              <a:cs typeface="Calibri"/>
            </a:endParaRPr>
          </a:p>
          <a:p>
            <a:r>
              <a:rPr lang="en-US" sz="2200" b="1" dirty="0">
                <a:latin typeface="Calibri"/>
                <a:cs typeface="Calibri"/>
              </a:rPr>
              <a:t>4 stages: </a:t>
            </a:r>
            <a:r>
              <a:rPr lang="en-US" sz="2200" dirty="0">
                <a:latin typeface="Calibri"/>
                <a:cs typeface="Calibri"/>
              </a:rPr>
              <a:t>setup, data generation, execute, teardown</a:t>
            </a:r>
            <a:r>
              <a:rPr lang="en-US" sz="2200" dirty="0" smtClean="0">
                <a:latin typeface="Calibri"/>
                <a:cs typeface="Calibri"/>
              </a:rPr>
              <a:t>.</a:t>
            </a:r>
          </a:p>
          <a:p>
            <a:endParaRPr lang="en-US" sz="2200" dirty="0">
              <a:latin typeface="Calibri"/>
              <a:cs typeface="Calibri"/>
            </a:endParaRPr>
          </a:p>
          <a:p>
            <a:r>
              <a:rPr lang="en-US" sz="2200" b="1" dirty="0" smtClean="0">
                <a:latin typeface="Calibri"/>
                <a:cs typeface="Calibri"/>
              </a:rPr>
              <a:t>Development:</a:t>
            </a:r>
            <a:r>
              <a:rPr lang="en-US" sz="2200" dirty="0" smtClean="0">
                <a:latin typeface="Calibri"/>
                <a:cs typeface="Calibri"/>
              </a:rPr>
              <a:t> Written </a:t>
            </a:r>
            <a:r>
              <a:rPr lang="en-US" sz="2200" dirty="0">
                <a:latin typeface="Calibri"/>
                <a:cs typeface="Calibri"/>
              </a:rPr>
              <a:t>in Python, it also makes use of popular, open-source tools for tasks such as load generation and performance monitoring</a:t>
            </a:r>
            <a:endParaRPr lang="en-US" sz="2200" dirty="0">
              <a:solidFill>
                <a:schemeClr val="dk1"/>
              </a:solidFill>
              <a:latin typeface="Calibri"/>
              <a:cs typeface="Calibri"/>
            </a:endParaRPr>
          </a:p>
        </p:txBody>
      </p:sp>
      <p:sp>
        <p:nvSpPr>
          <p:cNvPr id="1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17</a:t>
            </a:fld>
            <a:endParaRPr lang="en-US" sz="2200" b="1" dirty="0"/>
          </a:p>
        </p:txBody>
      </p:sp>
    </p:spTree>
    <p:extLst>
      <p:ext uri="{BB962C8B-B14F-4D97-AF65-F5344CB8AC3E}">
        <p14:creationId xmlns:p14="http://schemas.microsoft.com/office/powerpoint/2010/main" val="14251680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idx="4294967295"/>
          </p:nvPr>
        </p:nvSpPr>
        <p:spPr>
          <a:xfrm>
            <a:off x="0" y="274638"/>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Future Work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4294967295"/>
          </p:nvPr>
        </p:nvSpPr>
        <p:spPr>
          <a:xfrm>
            <a:off x="0" y="1600200"/>
            <a:ext cx="8458200" cy="4525963"/>
          </a:xfrm>
          <a:prstGeom prst="rect">
            <a:avLst/>
          </a:prstGeom>
          <a:noFill/>
          <a:ln>
            <a:noFill/>
          </a:ln>
        </p:spPr>
        <p:txBody>
          <a:bodyPr lIns="91425" tIns="45700" rIns="91425" bIns="45700" anchor="t" anchorCtr="0">
            <a:noAutofit/>
          </a:bodyPr>
          <a:lstStyle/>
          <a:p>
            <a:pPr>
              <a:spcBef>
                <a:spcPts val="0"/>
              </a:spcBef>
            </a:pPr>
            <a:r>
              <a:rPr lang="en-US" sz="2200" b="1" dirty="0" smtClean="0">
                <a:solidFill>
                  <a:schemeClr val="dk1"/>
                </a:solidFill>
                <a:latin typeface="Calibri"/>
                <a:ea typeface="Calibri"/>
                <a:cs typeface="Calibri"/>
                <a:sym typeface="Calibri"/>
              </a:rPr>
              <a:t> Benchmarks / Workloads:</a:t>
            </a:r>
            <a:endParaRPr lang="en-US" sz="2200" b="1" dirty="0" smtClean="0">
              <a:solidFill>
                <a:schemeClr val="dk1"/>
              </a:solidFill>
              <a:latin typeface="Calibri"/>
              <a:ea typeface="Calibri"/>
              <a:cs typeface="Calibri"/>
              <a:sym typeface="Calibri"/>
            </a:endParaRPr>
          </a:p>
          <a:p>
            <a:pPr lvl="1">
              <a:spcBef>
                <a:spcPts val="0"/>
              </a:spcBef>
            </a:pPr>
            <a:r>
              <a:rPr lang="en-US" sz="2200" dirty="0" smtClean="0">
                <a:solidFill>
                  <a:schemeClr val="dk1"/>
                </a:solidFill>
                <a:latin typeface="Calibri"/>
                <a:ea typeface="Calibri"/>
                <a:cs typeface="Calibri"/>
                <a:sym typeface="Calibri"/>
              </a:rPr>
              <a:t> A number of </a:t>
            </a:r>
            <a:r>
              <a:rPr lang="en-US" sz="2200" dirty="0" smtClean="0">
                <a:solidFill>
                  <a:schemeClr val="dk1"/>
                </a:solidFill>
                <a:latin typeface="Calibri"/>
                <a:ea typeface="Calibri"/>
                <a:cs typeface="Calibri"/>
                <a:sym typeface="Calibri"/>
              </a:rPr>
              <a:t>genomics and batch workloads </a:t>
            </a:r>
            <a:r>
              <a:rPr lang="en-US" sz="2200" dirty="0" smtClean="0">
                <a:solidFill>
                  <a:schemeClr val="dk1"/>
                </a:solidFill>
                <a:latin typeface="Calibri"/>
                <a:ea typeface="Calibri"/>
                <a:cs typeface="Calibri"/>
                <a:sym typeface="Calibri"/>
              </a:rPr>
              <a:t>are running on EC2, need to run on Firebox-</a:t>
            </a:r>
            <a:r>
              <a:rPr lang="en-US" sz="2200" dirty="0" smtClean="0">
                <a:solidFill>
                  <a:schemeClr val="dk1"/>
                </a:solidFill>
                <a:latin typeface="Calibri"/>
                <a:ea typeface="Calibri"/>
                <a:cs typeface="Calibri"/>
                <a:sym typeface="Calibri"/>
              </a:rPr>
              <a:t>0</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Currently no benchmark at the “WSC Executive” layer</a:t>
            </a:r>
            <a:endParaRPr lang="en-US" sz="2200" dirty="0" smtClean="0">
              <a:solidFill>
                <a:schemeClr val="dk1"/>
              </a:solidFill>
              <a:latin typeface="Calibri"/>
              <a:ea typeface="Calibri"/>
              <a:cs typeface="Calibri"/>
              <a:sym typeface="Calibri"/>
            </a:endParaRPr>
          </a:p>
          <a:p>
            <a:pPr lvl="1">
              <a:spcBef>
                <a:spcPts val="0"/>
              </a:spcBef>
            </a:pPr>
            <a:r>
              <a:rPr lang="en-US" sz="2200" dirty="0" smtClean="0">
                <a:solidFill>
                  <a:schemeClr val="dk1"/>
                </a:solidFill>
                <a:latin typeface="Calibri"/>
                <a:ea typeface="Calibri"/>
                <a:cs typeface="Calibri"/>
                <a:sym typeface="Calibri"/>
              </a:rPr>
              <a:t> What other workloads to look at?</a:t>
            </a:r>
          </a:p>
          <a:p>
            <a:pPr marL="635000" lvl="1" indent="0">
              <a:spcBef>
                <a:spcPts val="0"/>
              </a:spcBef>
              <a:buNone/>
            </a:pPr>
            <a:endParaRPr lang="en-US" sz="2200" dirty="0" smtClean="0">
              <a:solidFill>
                <a:schemeClr val="dk1"/>
              </a:solidFill>
              <a:latin typeface="Calibri"/>
              <a:ea typeface="Calibri"/>
              <a:cs typeface="Calibri"/>
              <a:sym typeface="Calibri"/>
            </a:endParaRPr>
          </a:p>
          <a:p>
            <a:pPr>
              <a:spcBef>
                <a:spcPts val="0"/>
              </a:spcBef>
            </a:pPr>
            <a:r>
              <a:rPr lang="en-US" sz="2200" b="1" dirty="0" smtClean="0">
                <a:solidFill>
                  <a:schemeClr val="dk1"/>
                </a:solidFill>
                <a:latin typeface="Calibri"/>
                <a:ea typeface="Calibri"/>
                <a:cs typeface="Calibri"/>
                <a:sym typeface="Calibri"/>
              </a:rPr>
              <a:t> </a:t>
            </a:r>
            <a:r>
              <a:rPr lang="en-US" sz="2200" b="1" dirty="0" err="1" smtClean="0">
                <a:solidFill>
                  <a:schemeClr val="dk1"/>
                </a:solidFill>
                <a:latin typeface="Calibri"/>
                <a:ea typeface="Calibri"/>
                <a:cs typeface="Calibri"/>
                <a:sym typeface="Calibri"/>
              </a:rPr>
              <a:t>Aerospike</a:t>
            </a:r>
            <a:r>
              <a:rPr lang="en-US" sz="2200" b="1" dirty="0" smtClean="0">
                <a:solidFill>
                  <a:schemeClr val="dk1"/>
                </a:solidFill>
                <a:latin typeface="Calibri"/>
                <a:ea typeface="Calibri"/>
                <a:cs typeface="Calibri"/>
                <a:sym typeface="Calibri"/>
              </a:rPr>
              <a:t> </a:t>
            </a:r>
            <a:r>
              <a:rPr lang="en-US" sz="2200" b="1" dirty="0" err="1" smtClean="0">
                <a:solidFill>
                  <a:schemeClr val="dk1"/>
                </a:solidFill>
                <a:latin typeface="Calibri"/>
                <a:ea typeface="Calibri"/>
                <a:cs typeface="Calibri"/>
                <a:sym typeface="Calibri"/>
              </a:rPr>
              <a:t>vs</a:t>
            </a:r>
            <a:r>
              <a:rPr lang="en-US" sz="2200" b="1" dirty="0" smtClean="0">
                <a:solidFill>
                  <a:schemeClr val="dk1"/>
                </a:solidFill>
                <a:latin typeface="Calibri"/>
                <a:ea typeface="Calibri"/>
                <a:cs typeface="Calibri"/>
                <a:sym typeface="Calibri"/>
              </a:rPr>
              <a:t> Cassandra </a:t>
            </a:r>
            <a:r>
              <a:rPr lang="en-US" sz="2200" b="1" dirty="0" smtClean="0">
                <a:solidFill>
                  <a:schemeClr val="dk1"/>
                </a:solidFill>
                <a:latin typeface="Calibri"/>
                <a:ea typeface="Calibri"/>
                <a:cs typeface="Calibri"/>
                <a:sym typeface="Calibri"/>
              </a:rPr>
              <a:t>results:</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Understand </a:t>
            </a:r>
            <a:r>
              <a:rPr lang="en-US" sz="2200" dirty="0" err="1" smtClean="0">
                <a:solidFill>
                  <a:schemeClr val="dk1"/>
                </a:solidFill>
                <a:latin typeface="Calibri"/>
                <a:ea typeface="Calibri"/>
                <a:cs typeface="Calibri"/>
                <a:sym typeface="Calibri"/>
              </a:rPr>
              <a:t>Aerospike</a:t>
            </a:r>
            <a:r>
              <a:rPr lang="en-US" sz="2200" dirty="0" smtClean="0">
                <a:solidFill>
                  <a:schemeClr val="dk1"/>
                </a:solidFill>
                <a:latin typeface="Calibri"/>
                <a:ea typeface="Calibri"/>
                <a:cs typeface="Calibri"/>
                <a:sym typeface="Calibri"/>
              </a:rPr>
              <a:t> / Cassandra performance on the D and E workloads (YCSB)</a:t>
            </a:r>
          </a:p>
          <a:p>
            <a:pPr>
              <a:spcBef>
                <a:spcPts val="0"/>
              </a:spcBef>
            </a:pPr>
            <a:endParaRPr lang="en-US" sz="2200" dirty="0">
              <a:solidFill>
                <a:schemeClr val="dk1"/>
              </a:solidFill>
              <a:latin typeface="Calibri"/>
              <a:ea typeface="Calibri"/>
              <a:cs typeface="Calibri"/>
              <a:sym typeface="Calibri"/>
            </a:endParaRPr>
          </a:p>
          <a:p>
            <a:pPr>
              <a:spcBef>
                <a:spcPts val="0"/>
              </a:spcBef>
            </a:pPr>
            <a:r>
              <a:rPr lang="en-US" sz="2200" b="1" dirty="0" smtClean="0">
                <a:solidFill>
                  <a:schemeClr val="dk1"/>
                </a:solidFill>
                <a:latin typeface="Calibri"/>
                <a:ea typeface="Calibri"/>
                <a:cs typeface="Calibri"/>
                <a:sym typeface="Calibri"/>
              </a:rPr>
              <a:t> BITS</a:t>
            </a:r>
            <a:r>
              <a:rPr lang="en-US" sz="2200" b="1" dirty="0">
                <a:solidFill>
                  <a:schemeClr val="dk1"/>
                </a:solidFill>
                <a:latin typeface="Calibri"/>
                <a:ea typeface="Calibri"/>
                <a:cs typeface="Calibri"/>
                <a:sym typeface="Calibri"/>
              </a:rPr>
              <a:t>:</a:t>
            </a:r>
          </a:p>
          <a:p>
            <a:pPr lvl="1">
              <a:spcBef>
                <a:spcPts val="0"/>
              </a:spcBef>
            </a:pPr>
            <a:r>
              <a:rPr lang="en-US" sz="2200" dirty="0">
                <a:solidFill>
                  <a:schemeClr val="dk1"/>
                </a:solidFill>
                <a:latin typeface="Calibri"/>
                <a:ea typeface="Calibri"/>
                <a:cs typeface="Calibri"/>
                <a:sym typeface="Calibri"/>
              </a:rPr>
              <a:t> Effort just getting started</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There are other benchmarks / frameworks we can leverage</a:t>
            </a:r>
            <a:endParaRPr lang="en-US" sz="2200" dirty="0">
              <a:solidFill>
                <a:schemeClr val="dk1"/>
              </a:solidFill>
              <a:latin typeface="Calibri"/>
              <a:ea typeface="Calibri"/>
              <a:cs typeface="Calibri"/>
              <a:sym typeface="Calibri"/>
            </a:endParaRP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18</a:t>
            </a:fld>
            <a:endParaRPr lang="en-US" sz="2200" b="1" dirty="0"/>
          </a:p>
        </p:txBody>
      </p:sp>
    </p:spTree>
    <p:extLst>
      <p:ext uri="{BB962C8B-B14F-4D97-AF65-F5344CB8AC3E}">
        <p14:creationId xmlns:p14="http://schemas.microsoft.com/office/powerpoint/2010/main" val="35304367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Outline</a:t>
            </a:r>
            <a:endParaRPr lang="en-US" sz="4400" b="0" i="0" u="none" strike="noStrike" cap="none" baseline="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“WSC Executive</a:t>
            </a:r>
            <a:r>
              <a:rPr lang="en-US" sz="2400" b="0" i="0" u="none" strike="noStrike" cap="none" baseline="0" dirty="0" smtClean="0">
                <a:solidFill>
                  <a:schemeClr val="dk1"/>
                </a:solidFill>
                <a:latin typeface="Calibri"/>
                <a:ea typeface="Arial"/>
                <a:cs typeface="Calibri"/>
                <a:sym typeface="Arial"/>
              </a:rPr>
              <a:t>”</a:t>
            </a:r>
            <a:endParaRPr lang="en-US" sz="2400" b="0" i="0" u="none" strike="noStrike" cap="none" baseline="0" dirty="0">
              <a:solidFill>
                <a:schemeClr val="dk1"/>
              </a:solidFill>
              <a:latin typeface="Calibri"/>
              <a:ea typeface="Arial"/>
              <a:cs typeface="Calibri"/>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Bulk Memory </a:t>
            </a:r>
            <a:r>
              <a:rPr lang="en-US" sz="2400" b="0" i="0" u="none" strike="noStrike" cap="none" baseline="0" dirty="0" smtClean="0">
                <a:solidFill>
                  <a:schemeClr val="dk1"/>
                </a:solidFill>
                <a:latin typeface="Calibri"/>
                <a:ea typeface="Arial"/>
                <a:cs typeface="Calibri"/>
                <a:sym typeface="Arial"/>
              </a:rPr>
              <a:t>API</a:t>
            </a:r>
            <a:endParaRPr lang="en-US" sz="2400" b="0" i="0" u="none" strike="noStrike" cap="none" baseline="0" dirty="0">
              <a:solidFill>
                <a:schemeClr val="dk1"/>
              </a:solidFill>
              <a:latin typeface="Calibri"/>
              <a:ea typeface="Arial"/>
              <a:cs typeface="Calibri"/>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Interactive Applications</a:t>
            </a:r>
            <a:endParaRPr lang="en-US" sz="2400" b="0" i="0" u="none" strike="noStrike" cap="none" baseline="0" dirty="0">
              <a:solidFill>
                <a:schemeClr val="dk1"/>
              </a:solidFill>
              <a:latin typeface="Calibri"/>
              <a:ea typeface="Arial"/>
              <a:cs typeface="Calibri"/>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Cluster </a:t>
            </a:r>
            <a:r>
              <a:rPr lang="en-US" sz="2400" b="0" i="0" u="none" strike="noStrike" cap="none" baseline="0" dirty="0" smtClean="0">
                <a:solidFill>
                  <a:schemeClr val="dk1"/>
                </a:solidFill>
                <a:latin typeface="Calibri"/>
                <a:ea typeface="Arial"/>
                <a:cs typeface="Calibri"/>
                <a:sym typeface="Arial"/>
              </a:rPr>
              <a:t>Manager</a:t>
            </a:r>
            <a:endParaRPr lang="en-US" sz="2400" b="0" i="0" u="none" strike="noStrike" cap="none" baseline="0" dirty="0">
              <a:solidFill>
                <a:schemeClr val="dk1"/>
              </a:solidFill>
              <a:latin typeface="Calibri"/>
              <a:ea typeface="Arial"/>
              <a:cs typeface="Calibri"/>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Network</a:t>
            </a:r>
            <a:endParaRPr lang="en-US" sz="2400" b="0" i="0" u="none" strike="noStrike" cap="none" baseline="0" dirty="0">
              <a:solidFill>
                <a:schemeClr val="dk1"/>
              </a:solidFill>
              <a:latin typeface="Calibri"/>
              <a:ea typeface="Arial"/>
              <a:cs typeface="Calibri"/>
              <a:sym typeface="Arial"/>
            </a:endParaRPr>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19</a:t>
            </a:fld>
            <a:endParaRPr lang="en-US" sz="2200" b="1" dirty="0"/>
          </a:p>
        </p:txBody>
      </p:sp>
      <p:sp>
        <p:nvSpPr>
          <p:cNvPr id="17" name="Shape 191"/>
          <p:cNvSpPr/>
          <p:nvPr/>
        </p:nvSpPr>
        <p:spPr>
          <a:xfrm>
            <a:off x="3505200" y="44196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18" name="TextBox 17"/>
          <p:cNvSpPr txBox="1"/>
          <p:nvPr/>
        </p:nvSpPr>
        <p:spPr>
          <a:xfrm>
            <a:off x="228600" y="4522113"/>
            <a:ext cx="1017827" cy="461665"/>
          </a:xfrm>
          <a:prstGeom prst="rect">
            <a:avLst/>
          </a:prstGeom>
          <a:noFill/>
        </p:spPr>
        <p:txBody>
          <a:bodyPr wrap="none" rtlCol="0">
            <a:spAutoFit/>
          </a:bodyPr>
          <a:lstStyle/>
          <a:p>
            <a:r>
              <a:rPr lang="en-US" sz="2400" dirty="0" smtClean="0">
                <a:latin typeface="Calibri"/>
                <a:cs typeface="Calibri"/>
              </a:rPr>
              <a:t>XARCC</a:t>
            </a:r>
            <a:endParaRPr lang="en-US" sz="2400" dirty="0">
              <a:latin typeface="Calibri"/>
              <a:cs typeface="Calibri"/>
            </a:endParaRPr>
          </a:p>
        </p:txBody>
      </p:sp>
    </p:spTree>
    <p:extLst>
      <p:ext uri="{BB962C8B-B14F-4D97-AF65-F5344CB8AC3E}">
        <p14:creationId xmlns:p14="http://schemas.microsoft.com/office/powerpoint/2010/main" val="21149176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p:nvPr/>
        </p:nvSpPr>
        <p:spPr>
          <a:xfrm>
            <a:off x="2362200" y="381000"/>
            <a:ext cx="5151437"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err="1" smtClean="0">
                <a:solidFill>
                  <a:schemeClr val="dk1"/>
                </a:solidFill>
                <a:latin typeface="Calibri"/>
                <a:ea typeface="Calibri"/>
                <a:cs typeface="Calibri"/>
                <a:sym typeface="Calibri"/>
              </a:rPr>
              <a:t>FireBox</a:t>
            </a:r>
            <a:r>
              <a:rPr lang="en-US" sz="4400" b="0" i="0" u="none" strike="noStrike" cap="none" dirty="0" smtClean="0">
                <a:solidFill>
                  <a:schemeClr val="dk1"/>
                </a:solidFill>
                <a:latin typeface="Calibri"/>
                <a:ea typeface="Calibri"/>
                <a:cs typeface="Calibri"/>
                <a:sym typeface="Calibri"/>
              </a:rPr>
              <a:t> Stack</a:t>
            </a:r>
            <a:endParaRPr lang="en-US" sz="4400" b="0" i="0" u="none" strike="noStrike" cap="none" baseline="0" dirty="0">
              <a:solidFill>
                <a:schemeClr val="dk1"/>
              </a:solidFill>
              <a:latin typeface="Calibri"/>
              <a:ea typeface="Calibri"/>
              <a:cs typeface="Calibri"/>
              <a:sym typeface="Calibri"/>
            </a:endParaRPr>
          </a:p>
        </p:txBody>
      </p:sp>
      <p:pic>
        <p:nvPicPr>
          <p:cNvPr id="126" name="Shape 126"/>
          <p:cNvPicPr preferRelativeResize="0"/>
          <p:nvPr/>
        </p:nvPicPr>
        <p:blipFill rotWithShape="1">
          <a:blip r:embed="rId3">
            <a:alphaModFix/>
          </a:blip>
          <a:srcRect/>
          <a:stretch/>
        </p:blipFill>
        <p:spPr>
          <a:xfrm>
            <a:off x="315286" y="1295400"/>
            <a:ext cx="8295314" cy="5414996"/>
          </a:xfrm>
          <a:prstGeom prst="rect">
            <a:avLst/>
          </a:prstGeom>
          <a:noFill/>
          <a:ln>
            <a:noFill/>
          </a:ln>
        </p:spPr>
      </p:pic>
      <p:sp>
        <p:nvSpPr>
          <p:cNvPr id="127" name="Shape 127"/>
          <p:cNvSpPr/>
          <p:nvPr/>
        </p:nvSpPr>
        <p:spPr>
          <a:xfrm>
            <a:off x="1753216" y="4555573"/>
            <a:ext cx="6098093" cy="300039"/>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128" name="Shape 128"/>
          <p:cNvSpPr/>
          <p:nvPr/>
        </p:nvSpPr>
        <p:spPr>
          <a:xfrm>
            <a:off x="1763699" y="6152846"/>
            <a:ext cx="2014835" cy="300039"/>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129" name="Shape 129"/>
          <p:cNvCxnSpPr/>
          <p:nvPr/>
        </p:nvCxnSpPr>
        <p:spPr>
          <a:xfrm rot="10800000" flipH="1">
            <a:off x="224587" y="4887057"/>
            <a:ext cx="887243" cy="160734"/>
          </a:xfrm>
          <a:prstGeom prst="straightConnector1">
            <a:avLst/>
          </a:prstGeom>
          <a:noFill/>
          <a:ln w="38100" cap="flat">
            <a:solidFill>
              <a:srgbClr val="FF0000"/>
            </a:solidFill>
            <a:prstDash val="solid"/>
            <a:round/>
            <a:headEnd type="none" w="med" len="med"/>
            <a:tailEnd type="stealth" w="lg" len="lg"/>
          </a:ln>
        </p:spPr>
      </p:cxnSp>
      <p:cxnSp>
        <p:nvCxnSpPr>
          <p:cNvPr id="130" name="Shape 130"/>
          <p:cNvCxnSpPr/>
          <p:nvPr/>
        </p:nvCxnSpPr>
        <p:spPr>
          <a:xfrm rot="10800000" flipH="1">
            <a:off x="1219200" y="6476999"/>
            <a:ext cx="533399" cy="152401"/>
          </a:xfrm>
          <a:prstGeom prst="straightConnector1">
            <a:avLst/>
          </a:prstGeom>
          <a:noFill/>
          <a:ln w="38100" cap="flat">
            <a:solidFill>
              <a:srgbClr val="FF0000"/>
            </a:solidFill>
            <a:prstDash val="solid"/>
            <a:round/>
            <a:headEnd type="none" w="med" len="med"/>
            <a:tailEnd type="stealth" w="lg" len="lg"/>
          </a:ln>
        </p:spPr>
      </p:cxnSp>
      <p:sp>
        <p:nvSpPr>
          <p:cNvPr id="131" name="Shape 131"/>
          <p:cNvSpPr/>
          <p:nvPr/>
        </p:nvSpPr>
        <p:spPr>
          <a:xfrm>
            <a:off x="1839900" y="1461232"/>
            <a:ext cx="5170498" cy="519967"/>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132" name="Shape 132"/>
          <p:cNvCxnSpPr/>
          <p:nvPr/>
        </p:nvCxnSpPr>
        <p:spPr>
          <a:xfrm rot="10800000" flipH="1">
            <a:off x="674712" y="2071232"/>
            <a:ext cx="887243" cy="160734"/>
          </a:xfrm>
          <a:prstGeom prst="straightConnector1">
            <a:avLst/>
          </a:prstGeom>
          <a:noFill/>
          <a:ln w="38100" cap="flat">
            <a:solidFill>
              <a:srgbClr val="FF0000"/>
            </a:solidFill>
            <a:prstDash val="solid"/>
            <a:round/>
            <a:headEnd type="none" w="med" len="med"/>
            <a:tailEnd type="stealth" w="lg" len="lg"/>
          </a:ln>
        </p:spPr>
      </p:cxnSp>
      <p:sp>
        <p:nvSpPr>
          <p:cNvPr id="133" name="Shape 133"/>
          <p:cNvSpPr/>
          <p:nvPr/>
        </p:nvSpPr>
        <p:spPr>
          <a:xfrm>
            <a:off x="1752600" y="2667000"/>
            <a:ext cx="6096000" cy="762000"/>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134" name="Shape 134"/>
          <p:cNvSpPr/>
          <p:nvPr/>
        </p:nvSpPr>
        <p:spPr>
          <a:xfrm>
            <a:off x="1752600" y="5562600"/>
            <a:ext cx="6096000" cy="304799"/>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135" name="Shape 135"/>
          <p:cNvCxnSpPr/>
          <p:nvPr/>
        </p:nvCxnSpPr>
        <p:spPr>
          <a:xfrm rot="10800000" flipH="1">
            <a:off x="533400" y="3352799"/>
            <a:ext cx="990599" cy="313135"/>
          </a:xfrm>
          <a:prstGeom prst="straightConnector1">
            <a:avLst/>
          </a:prstGeom>
          <a:noFill/>
          <a:ln w="38100" cap="flat">
            <a:solidFill>
              <a:srgbClr val="FF0000"/>
            </a:solidFill>
            <a:prstDash val="solid"/>
            <a:round/>
            <a:headEnd type="none" w="med" len="med"/>
            <a:tailEnd type="stealth" w="lg" len="lg"/>
          </a:ln>
        </p:spPr>
      </p:cxnSp>
      <p:cxnSp>
        <p:nvCxnSpPr>
          <p:cNvPr id="136" name="Shape 136"/>
          <p:cNvCxnSpPr/>
          <p:nvPr/>
        </p:nvCxnSpPr>
        <p:spPr>
          <a:xfrm rot="10800000" flipH="1">
            <a:off x="838200" y="5791199"/>
            <a:ext cx="762000" cy="152401"/>
          </a:xfrm>
          <a:prstGeom prst="straightConnector1">
            <a:avLst/>
          </a:prstGeom>
          <a:noFill/>
          <a:ln w="38100" cap="flat">
            <a:solidFill>
              <a:srgbClr val="FF0000"/>
            </a:solidFill>
            <a:prstDash val="solid"/>
            <a:round/>
            <a:headEnd type="none" w="med" len="med"/>
            <a:tailEnd type="stealth" w="lg" len="lg"/>
          </a:ln>
        </p:spPr>
      </p:cxnSp>
    </p:spTree>
    <p:extLst>
      <p:ext uri="{BB962C8B-B14F-4D97-AF65-F5344CB8AC3E}">
        <p14:creationId xmlns:p14="http://schemas.microsoft.com/office/powerpoint/2010/main" val="15286649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685800"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Batch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7" name="Rectangle 26"/>
          <p:cNvSpPr/>
          <p:nvPr/>
        </p:nvSpPr>
        <p:spPr bwMode="auto">
          <a:xfrm>
            <a:off x="3090108"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Batch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9" name="Rectangle 28"/>
          <p:cNvSpPr/>
          <p:nvPr/>
        </p:nvSpPr>
        <p:spPr bwMode="auto">
          <a:xfrm>
            <a:off x="5543124"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Interactive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0" name="Rectangle 29"/>
          <p:cNvSpPr/>
          <p:nvPr/>
        </p:nvSpPr>
        <p:spPr bwMode="auto">
          <a:xfrm>
            <a:off x="685800" y="5937533"/>
            <a:ext cx="7109232" cy="5598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Allerton"/>
                <a:ea typeface="ＭＳ Ｐゴシック" pitchFamily="-65" charset="-128"/>
                <a:cs typeface="Allerton"/>
              </a:rPr>
              <a:t>10GBit Ethernet</a:t>
            </a:r>
            <a:endParaRPr kumimoji="0" lang="en-US" sz="1600" b="0" i="0" u="none" strike="noStrike" cap="none" normalizeH="0" baseline="0" dirty="0">
              <a:ln>
                <a:noFill/>
              </a:ln>
              <a:solidFill>
                <a:schemeClr val="bg1"/>
              </a:solidFill>
              <a:effectLst/>
              <a:latin typeface="Allerton"/>
              <a:ea typeface="ＭＳ Ｐゴシック" pitchFamily="-65" charset="-128"/>
              <a:cs typeface="Allerton"/>
            </a:endParaRPr>
          </a:p>
        </p:txBody>
      </p:sp>
      <p:sp>
        <p:nvSpPr>
          <p:cNvPr id="32" name="Rectangle 31"/>
          <p:cNvSpPr/>
          <p:nvPr/>
        </p:nvSpPr>
        <p:spPr bwMode="auto">
          <a:xfrm>
            <a:off x="685800" y="4591849"/>
            <a:ext cx="2251908"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Hypervisor (</a:t>
            </a:r>
            <a:r>
              <a:rPr kumimoji="0" lang="en-US" sz="1600" b="0" i="0" u="none" strike="noStrike" cap="none" normalizeH="0" baseline="0" dirty="0" err="1" smtClean="0">
                <a:ln>
                  <a:noFill/>
                </a:ln>
                <a:effectLst/>
                <a:latin typeface="Allerton"/>
                <a:ea typeface="ＭＳ Ｐゴシック" pitchFamily="-65" charset="-128"/>
                <a:cs typeface="Allerton"/>
              </a:rPr>
              <a:t>Xen</a:t>
            </a:r>
            <a:r>
              <a:rPr kumimoji="0" lang="en-US" sz="1600" b="0" i="0" u="none" strike="noStrike" cap="none" normalizeH="0" baseline="0" dirty="0" smtClean="0">
                <a:ln>
                  <a:noFill/>
                </a:ln>
                <a:effectLst/>
                <a:latin typeface="Allerton"/>
                <a:ea typeface="ＭＳ Ｐゴシック" pitchFamily="-65" charset="-128"/>
                <a:cs typeface="Allerton"/>
              </a:rPr>
              <a:t>)</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33" name="Rectangle 32"/>
          <p:cNvSpPr/>
          <p:nvPr/>
        </p:nvSpPr>
        <p:spPr bwMode="auto">
          <a:xfrm>
            <a:off x="685797" y="3664545"/>
            <a:ext cx="1826457" cy="81606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Linux + Cluster Manager (</a:t>
            </a:r>
            <a:r>
              <a:rPr lang="en-US" sz="1600" dirty="0" err="1" smtClean="0">
                <a:latin typeface="Allerton"/>
                <a:ea typeface="ＭＳ Ｐゴシック" pitchFamily="-65" charset="-128"/>
                <a:cs typeface="Allerton"/>
              </a:rPr>
              <a:t>Mesos</a:t>
            </a:r>
            <a:r>
              <a:rPr lang="en-US" sz="1600" dirty="0" smtClean="0">
                <a:latin typeface="Allerton"/>
                <a:ea typeface="ＭＳ Ｐゴシック" pitchFamily="-65" charset="-128"/>
                <a:cs typeface="Allerton"/>
              </a:rPr>
              <a:t>)</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4" name="Rectangle 33"/>
          <p:cNvSpPr/>
          <p:nvPr/>
        </p:nvSpPr>
        <p:spPr bwMode="auto">
          <a:xfrm>
            <a:off x="685798" y="3005644"/>
            <a:ext cx="890154"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err="1" smtClean="0">
                <a:latin typeface="Allerton"/>
                <a:ea typeface="ＭＳ Ｐゴシック" pitchFamily="-65" charset="-128"/>
                <a:cs typeface="Allerton"/>
              </a:rPr>
              <a:t>Hadoop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5" name="Rectangle 34"/>
          <p:cNvSpPr/>
          <p:nvPr/>
        </p:nvSpPr>
        <p:spPr bwMode="auto">
          <a:xfrm>
            <a:off x="1645087" y="3005644"/>
            <a:ext cx="867167"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Spark</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6" name="Rectangle 35"/>
          <p:cNvSpPr/>
          <p:nvPr/>
        </p:nvSpPr>
        <p:spPr bwMode="auto">
          <a:xfrm>
            <a:off x="685798" y="2276861"/>
            <a:ext cx="890155"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7" name="Rectangle 36"/>
          <p:cNvSpPr/>
          <p:nvPr/>
        </p:nvSpPr>
        <p:spPr bwMode="auto">
          <a:xfrm>
            <a:off x="1645087" y="2276861"/>
            <a:ext cx="867167"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8" name="Rectangle 37"/>
          <p:cNvSpPr/>
          <p:nvPr/>
        </p:nvSpPr>
        <p:spPr bwMode="auto">
          <a:xfrm>
            <a:off x="5543124" y="3866708"/>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Custom Services</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9" name="Rectangle 38"/>
          <p:cNvSpPr/>
          <p:nvPr/>
        </p:nvSpPr>
        <p:spPr bwMode="auto">
          <a:xfrm>
            <a:off x="5543124" y="4591849"/>
            <a:ext cx="2251908"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Linux</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40" name="Rectangle 39"/>
          <p:cNvSpPr/>
          <p:nvPr/>
        </p:nvSpPr>
        <p:spPr bwMode="auto">
          <a:xfrm>
            <a:off x="2577146" y="3664545"/>
            <a:ext cx="360562" cy="816064"/>
          </a:xfrm>
          <a:prstGeom prst="rect">
            <a:avLst/>
          </a:prstGeom>
          <a:solidFill>
            <a:schemeClr val="bg1">
              <a:lumMod val="8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9" name="Subtitle 5"/>
          <p:cNvSpPr txBox="1">
            <a:spLocks/>
          </p:cNvSpPr>
          <p:nvPr/>
        </p:nvSpPr>
        <p:spPr>
          <a:xfrm>
            <a:off x="3200400" y="1981200"/>
            <a:ext cx="5171604" cy="195799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#1 Multi-tenancy:</a:t>
            </a:r>
          </a:p>
          <a:p>
            <a:pPr algn="l"/>
            <a:r>
              <a:rPr lang="en-US" sz="2000" dirty="0" smtClean="0">
                <a:solidFill>
                  <a:schemeClr val="tx1"/>
                </a:solidFill>
                <a:latin typeface="Oswald Light"/>
                <a:cs typeface="Oswald Light"/>
              </a:rPr>
              <a:t>* Lack of isolation and </a:t>
            </a:r>
            <a:r>
              <a:rPr lang="en-US" sz="2000" dirty="0" err="1" smtClean="0">
                <a:solidFill>
                  <a:schemeClr val="tx1"/>
                </a:solidFill>
                <a:latin typeface="Oswald Light"/>
                <a:cs typeface="Oswald Light"/>
              </a:rPr>
              <a:t>QoS</a:t>
            </a:r>
            <a:r>
              <a:rPr lang="en-US" sz="2000" dirty="0" smtClean="0">
                <a:solidFill>
                  <a:schemeClr val="tx1"/>
                </a:solidFill>
                <a:latin typeface="Oswald Light"/>
                <a:cs typeface="Oswald Light"/>
              </a:rPr>
              <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Resource Accounting</a:t>
            </a:r>
            <a:endParaRPr lang="en-US" sz="2000" dirty="0">
              <a:solidFill>
                <a:schemeClr val="tx1"/>
              </a:solidFill>
              <a:latin typeface="Oswald Light"/>
              <a:cs typeface="Oswald Light"/>
            </a:endParaRPr>
          </a:p>
        </p:txBody>
      </p:sp>
      <p:cxnSp>
        <p:nvCxnSpPr>
          <p:cNvPr id="21" name="Straight Arrow Connector 20"/>
          <p:cNvCxnSpPr>
            <a:stCxn id="19" idx="1"/>
          </p:cNvCxnSpPr>
          <p:nvPr/>
        </p:nvCxnSpPr>
        <p:spPr>
          <a:xfrm flipH="1">
            <a:off x="2895600" y="2960197"/>
            <a:ext cx="304800" cy="16118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Subtitle 5"/>
          <p:cNvSpPr txBox="1">
            <a:spLocks/>
          </p:cNvSpPr>
          <p:nvPr/>
        </p:nvSpPr>
        <p:spPr>
          <a:xfrm>
            <a:off x="3124200" y="2057400"/>
            <a:ext cx="4704924" cy="354296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#2 Interactive applications:</a:t>
            </a:r>
          </a:p>
          <a:p>
            <a:pPr algn="l"/>
            <a:r>
              <a:rPr lang="en-US" sz="2000" dirty="0" smtClean="0">
                <a:solidFill>
                  <a:schemeClr val="tx1"/>
                </a:solidFill>
                <a:latin typeface="Oswald Light"/>
                <a:cs typeface="Oswald Light"/>
              </a:rPr>
              <a:t>* Latencies (Tail-tolerance)</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Elasticity</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Failures</a:t>
            </a:r>
            <a:endParaRPr lang="en-US" sz="2000" dirty="0">
              <a:solidFill>
                <a:schemeClr val="tx1"/>
              </a:solidFill>
              <a:latin typeface="Oswald Light"/>
              <a:cs typeface="Oswald Light"/>
            </a:endParaRPr>
          </a:p>
        </p:txBody>
      </p:sp>
      <p:cxnSp>
        <p:nvCxnSpPr>
          <p:cNvPr id="23" name="Straight Arrow Connector 22"/>
          <p:cNvCxnSpPr/>
          <p:nvPr/>
        </p:nvCxnSpPr>
        <p:spPr>
          <a:xfrm>
            <a:off x="6297940" y="3005644"/>
            <a:ext cx="371138" cy="861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Subtitle 5"/>
          <p:cNvSpPr txBox="1">
            <a:spLocks/>
          </p:cNvSpPr>
          <p:nvPr/>
        </p:nvSpPr>
        <p:spPr>
          <a:xfrm>
            <a:off x="3124200" y="2057400"/>
            <a:ext cx="5452760" cy="3542969"/>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#3 Low Utilization (3-17% EC2 [1]):</a:t>
            </a:r>
          </a:p>
          <a:p>
            <a:pPr algn="l"/>
            <a:r>
              <a:rPr lang="en-US" sz="2000" dirty="0" smtClean="0">
                <a:solidFill>
                  <a:schemeClr val="tx1"/>
                </a:solidFill>
                <a:latin typeface="Oswald Light"/>
                <a:cs typeface="Oswald Light"/>
              </a:rPr>
              <a:t>* No sharing for interactive jobs</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Redundant OS, language runtime, etc.</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a:t>
            </a:r>
            <a:r>
              <a:rPr lang="en-US" sz="2000" dirty="0">
                <a:solidFill>
                  <a:schemeClr val="tx1"/>
                </a:solidFill>
                <a:latin typeface="Oswald Light"/>
                <a:cs typeface="Oswald Light"/>
              </a:rPr>
              <a:t> </a:t>
            </a:r>
            <a:r>
              <a:rPr lang="en-US" sz="2000" dirty="0" smtClean="0">
                <a:solidFill>
                  <a:schemeClr val="tx1"/>
                </a:solidFill>
                <a:latin typeface="Oswald Light"/>
                <a:cs typeface="Oswald Light"/>
              </a:rPr>
              <a:t>data structures</a:t>
            </a:r>
            <a:endParaRPr lang="en-US" sz="2000" dirty="0">
              <a:solidFill>
                <a:schemeClr val="tx1"/>
              </a:solidFill>
              <a:latin typeface="Oswald Light"/>
              <a:cs typeface="Oswald Light"/>
            </a:endParaRPr>
          </a:p>
        </p:txBody>
      </p:sp>
      <p:sp>
        <p:nvSpPr>
          <p:cNvPr id="26" name="Title 1"/>
          <p:cNvSpPr txBox="1">
            <a:spLocks/>
          </p:cNvSpPr>
          <p:nvPr/>
        </p:nvSpPr>
        <p:spPr>
          <a:xfrm>
            <a:off x="533400" y="152400"/>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Motivation: </a:t>
            </a:r>
            <a:r>
              <a:rPr lang="en-US" dirty="0" smtClean="0"/>
              <a:t>Warehouse-Scale </a:t>
            </a:r>
            <a:r>
              <a:rPr lang="en-US" dirty="0" smtClean="0"/>
              <a:t>Computing</a:t>
            </a:r>
            <a:endParaRPr lang="en-US" dirty="0"/>
          </a:p>
        </p:txBody>
      </p:sp>
      <p:sp>
        <p:nvSpPr>
          <p:cNvPr id="5" name="TextBox 4"/>
          <p:cNvSpPr txBox="1"/>
          <p:nvPr/>
        </p:nvSpPr>
        <p:spPr>
          <a:xfrm>
            <a:off x="381000" y="1143000"/>
            <a:ext cx="8382000" cy="1323439"/>
          </a:xfrm>
          <a:prstGeom prst="rect">
            <a:avLst/>
          </a:prstGeom>
          <a:noFill/>
        </p:spPr>
        <p:txBody>
          <a:bodyPr wrap="square" rtlCol="0">
            <a:spAutoFit/>
          </a:bodyPr>
          <a:lstStyle/>
          <a:p>
            <a:pPr marL="742950" lvl="1" indent="-285750">
              <a:buFont typeface="Arial"/>
              <a:buChar char="•"/>
            </a:pPr>
            <a:r>
              <a:rPr lang="en-US" sz="2000" dirty="0"/>
              <a:t>Large, multi-tenant computers for the </a:t>
            </a:r>
            <a:r>
              <a:rPr lang="en-US" sz="2000" dirty="0" smtClean="0"/>
              <a:t>cloud</a:t>
            </a:r>
          </a:p>
          <a:p>
            <a:pPr marL="742950" lvl="1" indent="-285750">
              <a:buFont typeface="Arial"/>
              <a:buChar char="•"/>
            </a:pPr>
            <a:r>
              <a:rPr lang="en-US" sz="2000" dirty="0" smtClean="0"/>
              <a:t>Need </a:t>
            </a:r>
            <a:r>
              <a:rPr lang="en-US" sz="2000" dirty="0"/>
              <a:t>dynamic resource allocations, resiliency to HW failure, power </a:t>
            </a:r>
            <a:r>
              <a:rPr lang="en-US" sz="2000" dirty="0" smtClean="0"/>
              <a:t>awareness</a:t>
            </a:r>
          </a:p>
          <a:p>
            <a:endParaRPr lang="en-US" sz="2000" dirty="0"/>
          </a:p>
        </p:txBody>
      </p:sp>
      <p:sp>
        <p:nvSpPr>
          <p:cNvPr id="41"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20</a:t>
            </a:fld>
            <a:endParaRPr lang="en-US" sz="2200" b="1" dirty="0"/>
          </a:p>
        </p:txBody>
      </p:sp>
    </p:spTree>
    <p:extLst>
      <p:ext uri="{BB962C8B-B14F-4D97-AF65-F5344CB8AC3E}">
        <p14:creationId xmlns:p14="http://schemas.microsoft.com/office/powerpoint/2010/main" val="1399552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2" grpId="0"/>
      <p:bldP spid="22" grpId="1"/>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idx="4294967295"/>
          </p:nvPr>
        </p:nvSpPr>
        <p:spPr>
          <a:xfrm>
            <a:off x="76200" y="2286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Prior </a:t>
            </a:r>
            <a:r>
              <a:rPr lang="en-US" sz="4400" b="0" i="0" u="none" strike="noStrike" cap="none" baseline="0" dirty="0" err="1" smtClean="0">
                <a:solidFill>
                  <a:schemeClr val="dk1"/>
                </a:solidFill>
                <a:latin typeface="Calibri"/>
                <a:ea typeface="Calibri"/>
                <a:cs typeface="Calibri"/>
                <a:sym typeface="Calibri"/>
              </a:rPr>
              <a:t>ParLab</a:t>
            </a:r>
            <a:r>
              <a:rPr lang="en-US" sz="4400" b="0" i="0" u="none" strike="noStrike" cap="none" baseline="0" dirty="0" smtClean="0">
                <a:solidFill>
                  <a:schemeClr val="dk1"/>
                </a:solidFill>
                <a:latin typeface="Calibri"/>
                <a:ea typeface="Calibri"/>
                <a:cs typeface="Calibri"/>
                <a:sym typeface="Calibri"/>
              </a:rPr>
              <a:t> </a:t>
            </a:r>
            <a:r>
              <a:rPr lang="en-US" sz="4400" dirty="0" smtClean="0">
                <a:solidFill>
                  <a:schemeClr val="dk1"/>
                </a:solidFill>
                <a:latin typeface="Calibri"/>
                <a:ea typeface="Calibri"/>
                <a:cs typeface="Calibri"/>
                <a:sym typeface="Calibri"/>
              </a:rPr>
              <a:t>Work:</a:t>
            </a:r>
            <a:br>
              <a:rPr lang="en-US" sz="4400" dirty="0" smtClean="0">
                <a:solidFill>
                  <a:schemeClr val="dk1"/>
                </a:solidFill>
                <a:latin typeface="Calibri"/>
                <a:ea typeface="Calibri"/>
                <a:cs typeface="Calibri"/>
                <a:sym typeface="Calibri"/>
              </a:rPr>
            </a:br>
            <a:r>
              <a:rPr lang="en-US" sz="3600" b="0" i="0" u="none" strike="noStrike" cap="none" baseline="0" dirty="0" smtClean="0">
                <a:solidFill>
                  <a:schemeClr val="dk1"/>
                </a:solidFill>
                <a:latin typeface="Calibri"/>
                <a:ea typeface="Calibri"/>
                <a:cs typeface="Calibri"/>
                <a:sym typeface="Calibri"/>
              </a:rPr>
              <a:t>Tessellation</a:t>
            </a:r>
            <a:endParaRPr lang="en-US" sz="3600" b="0" i="0" u="none" strike="noStrike" cap="none" baseline="0" dirty="0">
              <a:solidFill>
                <a:schemeClr val="dk1"/>
              </a:solidFill>
              <a:latin typeface="Calibri"/>
              <a:ea typeface="Calibri"/>
              <a:cs typeface="Calibri"/>
              <a:sym typeface="Calibri"/>
            </a:endParaRPr>
          </a:p>
        </p:txBody>
      </p:sp>
      <p:sp>
        <p:nvSpPr>
          <p:cNvPr id="198" name="Shape 198"/>
          <p:cNvSpPr txBox="1">
            <a:spLocks noGrp="1"/>
          </p:cNvSpPr>
          <p:nvPr>
            <p:ph type="body" idx="4294967295"/>
          </p:nvPr>
        </p:nvSpPr>
        <p:spPr>
          <a:xfrm>
            <a:off x="0" y="1600200"/>
            <a:ext cx="3733800" cy="4525963"/>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97826"/>
              <a:buFont typeface="Arial"/>
              <a:buChar char="•"/>
            </a:pPr>
            <a:r>
              <a:rPr lang="en-US" sz="2250" b="0" i="0" u="none" strike="noStrike" cap="none" baseline="0" dirty="0">
                <a:solidFill>
                  <a:schemeClr val="dk1"/>
                </a:solidFill>
                <a:latin typeface="Calibri"/>
                <a:ea typeface="Calibri"/>
                <a:cs typeface="Calibri"/>
                <a:sym typeface="Calibri"/>
              </a:rPr>
              <a:t>Adaptive Resource Centric Computing (ARCC)</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Package applications into </a:t>
            </a:r>
            <a:r>
              <a:rPr lang="en-US" sz="1950" b="0" i="1" u="none" strike="noStrike" cap="none" baseline="0" dirty="0">
                <a:solidFill>
                  <a:schemeClr val="dk1"/>
                </a:solidFill>
                <a:latin typeface="Calibri"/>
                <a:ea typeface="Calibri"/>
                <a:cs typeface="Calibri"/>
                <a:sym typeface="Calibri"/>
              </a:rPr>
              <a:t>cells </a:t>
            </a:r>
            <a:r>
              <a:rPr lang="en-US" sz="1950" b="0" i="0" u="none" strike="noStrike" cap="none" baseline="0" dirty="0">
                <a:solidFill>
                  <a:schemeClr val="dk1"/>
                </a:solidFill>
                <a:latin typeface="Calibri"/>
                <a:ea typeface="Calibri"/>
                <a:cs typeface="Calibri"/>
                <a:sym typeface="Calibri"/>
              </a:rPr>
              <a:t>with explicit resource allocation and </a:t>
            </a:r>
            <a:r>
              <a:rPr lang="en-US" sz="1950" b="0" i="0" u="none" strike="noStrike" cap="none" baseline="0" dirty="0" err="1">
                <a:solidFill>
                  <a:schemeClr val="dk1"/>
                </a:solidFill>
                <a:latin typeface="Calibri"/>
                <a:ea typeface="Calibri"/>
                <a:cs typeface="Calibri"/>
                <a:sym typeface="Calibri"/>
              </a:rPr>
              <a:t>QoS</a:t>
            </a:r>
            <a:r>
              <a:rPr lang="en-US" sz="1950" b="0" i="0" u="none" strike="noStrike" cap="none" baseline="0" dirty="0">
                <a:solidFill>
                  <a:schemeClr val="dk1"/>
                </a:solidFill>
                <a:latin typeface="Calibri"/>
                <a:ea typeface="Calibri"/>
                <a:cs typeface="Calibri"/>
                <a:sym typeface="Calibri"/>
              </a:rPr>
              <a:t> guarantees</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Manage cells and resource allocation through a thin control plane</a:t>
            </a:r>
          </a:p>
          <a:p>
            <a:pPr marL="742950" marR="0" lvl="1" indent="-161290" algn="l" rtl="0">
              <a:lnSpc>
                <a:spcPct val="80000"/>
              </a:lnSpc>
              <a:spcBef>
                <a:spcPts val="392"/>
              </a:spcBef>
              <a:buClr>
                <a:schemeClr val="dk1"/>
              </a:buClr>
              <a:buFont typeface="Arial"/>
              <a:buNone/>
            </a:pPr>
            <a:endParaRPr sz="1950" b="0" i="0" u="none" strike="noStrike" cap="none" baseline="0" dirty="0">
              <a:solidFill>
                <a:schemeClr val="dk1"/>
              </a:solidFill>
              <a:latin typeface="Calibri"/>
              <a:ea typeface="Calibri"/>
              <a:cs typeface="Calibri"/>
              <a:sym typeface="Calibri"/>
            </a:endParaRPr>
          </a:p>
          <a:p>
            <a:pPr marL="342900" marR="0" lvl="0" indent="-342900" algn="l" rtl="0">
              <a:lnSpc>
                <a:spcPct val="80000"/>
              </a:lnSpc>
              <a:spcBef>
                <a:spcPts val="450"/>
              </a:spcBef>
              <a:buClr>
                <a:schemeClr val="dk1"/>
              </a:buClr>
              <a:buSzPct val="97826"/>
              <a:buFont typeface="Arial"/>
              <a:buChar char="•"/>
            </a:pPr>
            <a:r>
              <a:rPr lang="en-US" sz="2250" b="0" i="0" u="none" strike="noStrike" cap="none" baseline="0" dirty="0">
                <a:solidFill>
                  <a:schemeClr val="dk1"/>
                </a:solidFill>
                <a:latin typeface="Calibri"/>
                <a:ea typeface="Calibri"/>
                <a:cs typeface="Calibri"/>
                <a:sym typeface="Calibri"/>
              </a:rPr>
              <a:t>Service-oriented</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Cells subscribe to services provided by other cells</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Service subscriptions == resource allocations</a:t>
            </a:r>
          </a:p>
        </p:txBody>
      </p:sp>
      <p:sp>
        <p:nvSpPr>
          <p:cNvPr id="199" name="Shape 199"/>
          <p:cNvSpPr/>
          <p:nvPr/>
        </p:nvSpPr>
        <p:spPr>
          <a:xfrm>
            <a:off x="4267200" y="2743200"/>
            <a:ext cx="4495800" cy="3886199"/>
          </a:xfrm>
          <a:prstGeom prst="roundRect">
            <a:avLst>
              <a:gd name="adj" fmla="val 16667"/>
            </a:avLst>
          </a:prstGeom>
          <a:solidFill>
            <a:schemeClr val="lt1"/>
          </a:solidFill>
          <a:ln w="25400" cap="flat">
            <a:solidFill>
              <a:srgbClr val="C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0" name="Shape 200"/>
          <p:cNvSpPr/>
          <p:nvPr/>
        </p:nvSpPr>
        <p:spPr>
          <a:xfrm>
            <a:off x="4648200" y="3352800"/>
            <a:ext cx="1371599" cy="685799"/>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1" name="Shape 201"/>
          <p:cNvSpPr txBox="1"/>
          <p:nvPr/>
        </p:nvSpPr>
        <p:spPr>
          <a:xfrm>
            <a:off x="4648200" y="3352800"/>
            <a:ext cx="135152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1" u="none" strike="noStrike" cap="none" baseline="0">
                <a:solidFill>
                  <a:schemeClr val="dk1"/>
                </a:solidFill>
                <a:latin typeface="Arial"/>
                <a:ea typeface="Arial"/>
                <a:cs typeface="Arial"/>
                <a:sym typeface="Arial"/>
              </a:rPr>
              <a:t>Application1</a:t>
            </a:r>
          </a:p>
        </p:txBody>
      </p:sp>
      <p:sp>
        <p:nvSpPr>
          <p:cNvPr id="202" name="Shape 202"/>
          <p:cNvSpPr/>
          <p:nvPr/>
        </p:nvSpPr>
        <p:spPr>
          <a:xfrm>
            <a:off x="44958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03" name="Shape 203"/>
          <p:cNvSpPr/>
          <p:nvPr/>
        </p:nvSpPr>
        <p:spPr>
          <a:xfrm>
            <a:off x="45720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04" name="Shape 204"/>
          <p:cNvSpPr txBox="1"/>
          <p:nvPr/>
        </p:nvSpPr>
        <p:spPr>
          <a:xfrm>
            <a:off x="4572000" y="5257800"/>
            <a:ext cx="926860"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GUI</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pic>
        <p:nvPicPr>
          <p:cNvPr id="205" name="Shape 205"/>
          <p:cNvPicPr preferRelativeResize="0"/>
          <p:nvPr/>
        </p:nvPicPr>
        <p:blipFill rotWithShape="1">
          <a:blip r:embed="rId3">
            <a:alphaModFix/>
          </a:blip>
          <a:srcRect/>
          <a:stretch/>
        </p:blipFill>
        <p:spPr>
          <a:xfrm>
            <a:off x="4876800" y="5715000"/>
            <a:ext cx="531625" cy="779974"/>
          </a:xfrm>
          <a:prstGeom prst="rect">
            <a:avLst/>
          </a:prstGeom>
          <a:noFill/>
          <a:ln>
            <a:noFill/>
          </a:ln>
        </p:spPr>
      </p:pic>
      <p:sp>
        <p:nvSpPr>
          <p:cNvPr id="206" name="Shape 206"/>
          <p:cNvSpPr txBox="1"/>
          <p:nvPr/>
        </p:nvSpPr>
        <p:spPr>
          <a:xfrm>
            <a:off x="4724400" y="2743200"/>
            <a:ext cx="3429000" cy="58477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Arial"/>
                <a:ea typeface="Arial"/>
                <a:cs typeface="Arial"/>
                <a:sym typeface="Arial"/>
              </a:rPr>
              <a:t>Running System</a:t>
            </a:r>
          </a:p>
          <a:p>
            <a:pPr marL="0" marR="0" lvl="0" indent="0" algn="ctr" rtl="0">
              <a:spcBef>
                <a:spcPts val="0"/>
              </a:spcBef>
              <a:buSzPct val="25000"/>
              <a:buNone/>
            </a:pPr>
            <a:r>
              <a:rPr lang="en-US" sz="1600" b="0" i="0" u="none" strike="noStrike" cap="none" baseline="0">
                <a:solidFill>
                  <a:schemeClr val="dk1"/>
                </a:solidFill>
                <a:latin typeface="Arial"/>
                <a:ea typeface="Arial"/>
                <a:cs typeface="Arial"/>
                <a:sym typeface="Arial"/>
              </a:rPr>
              <a:t>(Data Plane)</a:t>
            </a:r>
          </a:p>
        </p:txBody>
      </p:sp>
      <p:sp>
        <p:nvSpPr>
          <p:cNvPr id="207" name="Shape 207"/>
          <p:cNvSpPr txBox="1"/>
          <p:nvPr/>
        </p:nvSpPr>
        <p:spPr>
          <a:xfrm>
            <a:off x="7388704" y="1524000"/>
            <a:ext cx="1359266" cy="517064"/>
          </a:xfrm>
          <a:prstGeom prst="rect">
            <a:avLst/>
          </a:prstGeom>
          <a:noFill/>
          <a:ln>
            <a:noFill/>
          </a:ln>
        </p:spPr>
        <p:txBody>
          <a:bodyPr lIns="91425" tIns="45700" rIns="91425" bIns="45700" anchor="t" anchorCtr="0">
            <a:noAutofit/>
          </a:bodyPr>
          <a:lstStyle/>
          <a:p>
            <a:pPr marL="0" marR="0" lvl="0" indent="0" algn="l" rtl="0">
              <a:lnSpc>
                <a:spcPct val="85000"/>
              </a:lnSpc>
              <a:spcBef>
                <a:spcPts val="0"/>
              </a:spcBef>
              <a:buSzPct val="25000"/>
              <a:buNone/>
            </a:pPr>
            <a:r>
              <a:rPr lang="en-US" sz="1600" b="0" i="0" u="none" strike="noStrike" cap="none" baseline="0" dirty="0">
                <a:solidFill>
                  <a:schemeClr val="dk1"/>
                </a:solidFill>
                <a:latin typeface="Arial"/>
                <a:ea typeface="Arial"/>
                <a:cs typeface="Arial"/>
                <a:sym typeface="Arial"/>
              </a:rPr>
              <a:t>Performance</a:t>
            </a:r>
          </a:p>
          <a:p>
            <a:pPr marL="0" marR="0" lvl="0" indent="0" algn="l" rtl="0">
              <a:lnSpc>
                <a:spcPct val="85000"/>
              </a:lnSpc>
              <a:spcBef>
                <a:spcPts val="0"/>
              </a:spcBef>
              <a:buSzPct val="25000"/>
              <a:buNone/>
            </a:pPr>
            <a:r>
              <a:rPr lang="en-US" sz="1600" b="0" i="0" u="none" strike="noStrike" cap="none" baseline="0" dirty="0">
                <a:solidFill>
                  <a:schemeClr val="dk1"/>
                </a:solidFill>
                <a:latin typeface="Arial"/>
                <a:ea typeface="Arial"/>
                <a:cs typeface="Arial"/>
                <a:sym typeface="Arial"/>
              </a:rPr>
              <a:t>Reports</a:t>
            </a:r>
          </a:p>
        </p:txBody>
      </p:sp>
      <p:sp>
        <p:nvSpPr>
          <p:cNvPr id="208" name="Shape 208"/>
          <p:cNvSpPr txBox="1"/>
          <p:nvPr/>
        </p:nvSpPr>
        <p:spPr>
          <a:xfrm>
            <a:off x="4264504" y="1524000"/>
            <a:ext cx="1359266" cy="517064"/>
          </a:xfrm>
          <a:prstGeom prst="rect">
            <a:avLst/>
          </a:prstGeom>
          <a:noFill/>
          <a:ln>
            <a:noFill/>
          </a:ln>
        </p:spPr>
        <p:txBody>
          <a:bodyPr lIns="91425" tIns="45700" rIns="91425" bIns="45700" anchor="t" anchorCtr="0">
            <a:noAutofit/>
          </a:bodyPr>
          <a:lstStyle/>
          <a:p>
            <a:pPr marL="0" marR="0" lvl="0" indent="0" algn="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Resource</a:t>
            </a:r>
          </a:p>
          <a:p>
            <a:pPr marL="0" marR="0" lvl="0" indent="0" algn="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Assignments</a:t>
            </a:r>
          </a:p>
        </p:txBody>
      </p:sp>
      <p:sp>
        <p:nvSpPr>
          <p:cNvPr id="209" name="Shape 209"/>
          <p:cNvSpPr/>
          <p:nvPr/>
        </p:nvSpPr>
        <p:spPr>
          <a:xfrm>
            <a:off x="4267200" y="1524000"/>
            <a:ext cx="4493103" cy="1034393"/>
          </a:xfrm>
          <a:prstGeom prst="roundRect">
            <a:avLst>
              <a:gd name="adj" fmla="val 16667"/>
            </a:avLst>
          </a:prstGeom>
          <a:noFill/>
          <a:ln w="25400" cap="flat">
            <a:solidFill>
              <a:srgbClr val="C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lt1"/>
              </a:solidFill>
              <a:latin typeface="Calibri"/>
              <a:ea typeface="Calibri"/>
              <a:cs typeface="Calibri"/>
              <a:sym typeface="Calibri"/>
            </a:endParaRPr>
          </a:p>
        </p:txBody>
      </p:sp>
      <p:sp>
        <p:nvSpPr>
          <p:cNvPr id="210" name="Shape 210"/>
          <p:cNvSpPr/>
          <p:nvPr/>
        </p:nvSpPr>
        <p:spPr>
          <a:xfrm rot="-5400000" flipH="1">
            <a:off x="4999302" y="2154386"/>
            <a:ext cx="718207" cy="459421"/>
          </a:xfrm>
          <a:prstGeom prst="bentArrow">
            <a:avLst>
              <a:gd name="adj1" fmla="val 22212"/>
              <a:gd name="adj2" fmla="val 25000"/>
              <a:gd name="adj3" fmla="val 25000"/>
              <a:gd name="adj4" fmla="val 43750"/>
            </a:avLst>
          </a:prstGeom>
          <a:solidFill>
            <a:srgbClr val="C00000"/>
          </a:solidFill>
          <a:ln w="25400" cap="flat">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1" name="Shape 211"/>
          <p:cNvSpPr txBox="1"/>
          <p:nvPr/>
        </p:nvSpPr>
        <p:spPr>
          <a:xfrm rot="10800000" flipH="1">
            <a:off x="5128671" y="2024982"/>
            <a:ext cx="459421" cy="718207"/>
          </a:xfrm>
          <a:prstGeom prst="rect">
            <a:avLst/>
          </a:prstGeom>
          <a:noFill/>
          <a:ln>
            <a:noFill/>
          </a:ln>
        </p:spPr>
        <p:txBody>
          <a:bodyPr lIns="91425" tIns="45700" rIns="91425" bIns="45700" anchor="ctr" anchorCtr="0">
            <a:noAutofit/>
          </a:bodyPr>
          <a:lstStyle/>
          <a:p>
            <a:pPr marL="0" marR="0" lvl="0" indent="0" algn="l" rtl="0">
              <a:spcBef>
                <a:spcPts val="0"/>
              </a:spcBef>
              <a:buNone/>
            </a:pPr>
            <a:endParaRPr sz="1600" b="0" i="0" u="none" strike="noStrike" cap="none" baseline="0">
              <a:solidFill>
                <a:srgbClr val="000000"/>
              </a:solidFill>
              <a:latin typeface="Calibri"/>
              <a:ea typeface="Calibri"/>
              <a:cs typeface="Calibri"/>
              <a:sym typeface="Calibri"/>
            </a:endParaRPr>
          </a:p>
        </p:txBody>
      </p:sp>
      <p:sp>
        <p:nvSpPr>
          <p:cNvPr id="212" name="Shape 212"/>
          <p:cNvSpPr/>
          <p:nvPr/>
        </p:nvSpPr>
        <p:spPr>
          <a:xfrm>
            <a:off x="5521498" y="1684283"/>
            <a:ext cx="1791006" cy="825061"/>
          </a:xfrm>
          <a:prstGeom prst="ellipse">
            <a:avLst/>
          </a:prstGeom>
          <a:solidFill>
            <a:srgbClr val="FFFF00"/>
          </a:solidFill>
          <a:ln w="2540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dk1"/>
              </a:solidFill>
              <a:latin typeface="Calibri"/>
              <a:ea typeface="Calibri"/>
              <a:cs typeface="Calibri"/>
              <a:sym typeface="Calibri"/>
            </a:endParaRPr>
          </a:p>
        </p:txBody>
      </p:sp>
      <p:sp>
        <p:nvSpPr>
          <p:cNvPr id="213" name="Shape 213"/>
          <p:cNvSpPr/>
          <p:nvPr/>
        </p:nvSpPr>
        <p:spPr>
          <a:xfrm flipH="1">
            <a:off x="7309668" y="1970690"/>
            <a:ext cx="368904" cy="756745"/>
          </a:xfrm>
          <a:prstGeom prst="bentArrow">
            <a:avLst>
              <a:gd name="adj1" fmla="val 25000"/>
              <a:gd name="adj2" fmla="val 28653"/>
              <a:gd name="adj3" fmla="val 25000"/>
              <a:gd name="adj4" fmla="val 43750"/>
            </a:avLst>
          </a:prstGeom>
          <a:solidFill>
            <a:srgbClr val="C00000"/>
          </a:solidFill>
          <a:ln w="25400" cap="flat">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4" name="Shape 214"/>
          <p:cNvSpPr txBox="1"/>
          <p:nvPr/>
        </p:nvSpPr>
        <p:spPr>
          <a:xfrm rot="-5400000" flipH="1">
            <a:off x="7115733" y="2164595"/>
            <a:ext cx="756745" cy="368904"/>
          </a:xfrm>
          <a:prstGeom prst="rect">
            <a:avLst/>
          </a:prstGeom>
          <a:noFill/>
          <a:ln>
            <a:noFill/>
          </a:ln>
        </p:spPr>
        <p:txBody>
          <a:bodyPr lIns="91425" tIns="45700" rIns="91425" bIns="45700" anchor="ctr" anchorCtr="0">
            <a:noAutofit/>
          </a:bodyPr>
          <a:lstStyle/>
          <a:p>
            <a:pPr marL="0" marR="0" lvl="0" indent="0" algn="l" rtl="0">
              <a:spcBef>
                <a:spcPts val="0"/>
              </a:spcBef>
              <a:buNone/>
            </a:pPr>
            <a:endParaRPr sz="1600" b="0" i="0" u="none" strike="noStrike" cap="none" baseline="0">
              <a:solidFill>
                <a:srgbClr val="000000"/>
              </a:solidFill>
              <a:latin typeface="Calibri"/>
              <a:ea typeface="Calibri"/>
              <a:cs typeface="Calibri"/>
              <a:sym typeface="Calibri"/>
            </a:endParaRPr>
          </a:p>
        </p:txBody>
      </p:sp>
      <p:sp>
        <p:nvSpPr>
          <p:cNvPr id="215" name="Shape 215"/>
          <p:cNvSpPr txBox="1"/>
          <p:nvPr/>
        </p:nvSpPr>
        <p:spPr>
          <a:xfrm>
            <a:off x="5983532" y="1828800"/>
            <a:ext cx="846104"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Control</a:t>
            </a:r>
          </a:p>
          <a:p>
            <a:pPr marL="0" marR="0" lvl="0" indent="0" algn="ct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Plane</a:t>
            </a:r>
          </a:p>
        </p:txBody>
      </p:sp>
      <p:sp>
        <p:nvSpPr>
          <p:cNvPr id="216" name="Shape 216"/>
          <p:cNvSpPr txBox="1"/>
          <p:nvPr/>
        </p:nvSpPr>
        <p:spPr>
          <a:xfrm>
            <a:off x="5029200" y="3657600"/>
            <a:ext cx="609935"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1" u="none" strike="noStrike" cap="none" baseline="0">
                <a:solidFill>
                  <a:schemeClr val="dk1"/>
                </a:solidFill>
                <a:latin typeface="Arial"/>
                <a:ea typeface="Arial"/>
                <a:cs typeface="Arial"/>
                <a:sym typeface="Arial"/>
              </a:rPr>
              <a:t>Cell</a:t>
            </a:r>
          </a:p>
        </p:txBody>
      </p:sp>
      <p:sp>
        <p:nvSpPr>
          <p:cNvPr id="217" name="Shape 217"/>
          <p:cNvSpPr/>
          <p:nvPr/>
        </p:nvSpPr>
        <p:spPr>
          <a:xfrm>
            <a:off x="6934200" y="3352800"/>
            <a:ext cx="1371599" cy="685799"/>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18" name="Shape 218"/>
          <p:cNvSpPr txBox="1"/>
          <p:nvPr/>
        </p:nvSpPr>
        <p:spPr>
          <a:xfrm>
            <a:off x="6934200" y="3352800"/>
            <a:ext cx="135152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1" u="none" strike="noStrike" cap="none" baseline="0">
                <a:solidFill>
                  <a:schemeClr val="dk1"/>
                </a:solidFill>
                <a:latin typeface="Arial"/>
                <a:ea typeface="Arial"/>
                <a:cs typeface="Arial"/>
                <a:sym typeface="Arial"/>
              </a:rPr>
              <a:t>Application1</a:t>
            </a:r>
          </a:p>
        </p:txBody>
      </p:sp>
      <p:sp>
        <p:nvSpPr>
          <p:cNvPr id="219" name="Shape 219"/>
          <p:cNvSpPr txBox="1"/>
          <p:nvPr/>
        </p:nvSpPr>
        <p:spPr>
          <a:xfrm>
            <a:off x="7315200" y="3657600"/>
            <a:ext cx="609935"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1" u="none" strike="noStrike" cap="none" baseline="0">
                <a:solidFill>
                  <a:schemeClr val="dk1"/>
                </a:solidFill>
                <a:latin typeface="Arial"/>
                <a:ea typeface="Arial"/>
                <a:cs typeface="Arial"/>
                <a:sym typeface="Arial"/>
              </a:rPr>
              <a:t>Cell</a:t>
            </a:r>
          </a:p>
        </p:txBody>
      </p:sp>
      <p:sp>
        <p:nvSpPr>
          <p:cNvPr id="220" name="Shape 220"/>
          <p:cNvSpPr/>
          <p:nvPr/>
        </p:nvSpPr>
        <p:spPr>
          <a:xfrm>
            <a:off x="58674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21" name="Shape 221"/>
          <p:cNvSpPr/>
          <p:nvPr/>
        </p:nvSpPr>
        <p:spPr>
          <a:xfrm>
            <a:off x="59436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22" name="Shape 222"/>
          <p:cNvSpPr txBox="1"/>
          <p:nvPr/>
        </p:nvSpPr>
        <p:spPr>
          <a:xfrm>
            <a:off x="5867400" y="5257800"/>
            <a:ext cx="1003059"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Block</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sp>
        <p:nvSpPr>
          <p:cNvPr id="223" name="Shape 223"/>
          <p:cNvSpPr/>
          <p:nvPr/>
        </p:nvSpPr>
        <p:spPr>
          <a:xfrm>
            <a:off x="72390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24" name="Shape 224"/>
          <p:cNvSpPr/>
          <p:nvPr/>
        </p:nvSpPr>
        <p:spPr>
          <a:xfrm>
            <a:off x="73152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25" name="Shape 225"/>
          <p:cNvSpPr txBox="1"/>
          <p:nvPr/>
        </p:nvSpPr>
        <p:spPr>
          <a:xfrm>
            <a:off x="7239000" y="5257800"/>
            <a:ext cx="1003059"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NW</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pic>
        <p:nvPicPr>
          <p:cNvPr id="226" name="Shape 226"/>
          <p:cNvPicPr preferRelativeResize="0"/>
          <p:nvPr/>
        </p:nvPicPr>
        <p:blipFill rotWithShape="1">
          <a:blip r:embed="rId4">
            <a:alphaModFix/>
          </a:blip>
          <a:srcRect/>
          <a:stretch/>
        </p:blipFill>
        <p:spPr>
          <a:xfrm>
            <a:off x="6172200" y="5791200"/>
            <a:ext cx="586394" cy="590877"/>
          </a:xfrm>
          <a:prstGeom prst="rect">
            <a:avLst/>
          </a:prstGeom>
          <a:noFill/>
          <a:ln>
            <a:noFill/>
          </a:ln>
        </p:spPr>
      </p:pic>
      <p:pic>
        <p:nvPicPr>
          <p:cNvPr id="227" name="Shape 227"/>
          <p:cNvPicPr preferRelativeResize="0"/>
          <p:nvPr/>
        </p:nvPicPr>
        <p:blipFill rotWithShape="1">
          <a:blip r:embed="rId5">
            <a:alphaModFix/>
          </a:blip>
          <a:srcRect/>
          <a:stretch/>
        </p:blipFill>
        <p:spPr>
          <a:xfrm rot="689278" flipH="1">
            <a:off x="7488955" y="5697231"/>
            <a:ext cx="651639" cy="644875"/>
          </a:xfrm>
          <a:prstGeom prst="rect">
            <a:avLst/>
          </a:prstGeom>
          <a:noFill/>
          <a:ln>
            <a:noFill/>
          </a:ln>
        </p:spPr>
      </p:pic>
      <p:cxnSp>
        <p:nvCxnSpPr>
          <p:cNvPr id="228" name="Shape 228"/>
          <p:cNvCxnSpPr>
            <a:stCxn id="217" idx="2"/>
            <a:endCxn id="223" idx="0"/>
          </p:cNvCxnSpPr>
          <p:nvPr/>
        </p:nvCxnSpPr>
        <p:spPr>
          <a:xfrm>
            <a:off x="7620000" y="4038599"/>
            <a:ext cx="228600" cy="685801"/>
          </a:xfrm>
          <a:prstGeom prst="straightConnector1">
            <a:avLst/>
          </a:prstGeom>
          <a:noFill/>
          <a:ln w="38100" cap="flat">
            <a:solidFill>
              <a:schemeClr val="accent1"/>
            </a:solidFill>
            <a:prstDash val="solid"/>
            <a:round/>
            <a:headEnd type="stealth" w="lg" len="lg"/>
            <a:tailEnd type="stealth" w="lg" len="lg"/>
          </a:ln>
        </p:spPr>
      </p:cxnSp>
      <p:cxnSp>
        <p:nvCxnSpPr>
          <p:cNvPr id="229" name="Shape 229"/>
          <p:cNvCxnSpPr>
            <a:stCxn id="217" idx="2"/>
            <a:endCxn id="220" idx="0"/>
          </p:cNvCxnSpPr>
          <p:nvPr/>
        </p:nvCxnSpPr>
        <p:spPr>
          <a:xfrm flipH="1">
            <a:off x="6477000" y="4038599"/>
            <a:ext cx="1143000" cy="685801"/>
          </a:xfrm>
          <a:prstGeom prst="straightConnector1">
            <a:avLst/>
          </a:prstGeom>
          <a:noFill/>
          <a:ln w="38100" cap="flat">
            <a:solidFill>
              <a:schemeClr val="accent1"/>
            </a:solidFill>
            <a:prstDash val="solid"/>
            <a:round/>
            <a:headEnd type="stealth" w="lg" len="lg"/>
            <a:tailEnd type="stealth" w="lg" len="lg"/>
          </a:ln>
        </p:spPr>
      </p:cxnSp>
      <p:cxnSp>
        <p:nvCxnSpPr>
          <p:cNvPr id="230" name="Shape 230"/>
          <p:cNvCxnSpPr>
            <a:stCxn id="217" idx="2"/>
            <a:endCxn id="202" idx="0"/>
          </p:cNvCxnSpPr>
          <p:nvPr/>
        </p:nvCxnSpPr>
        <p:spPr>
          <a:xfrm flipH="1">
            <a:off x="5105400" y="4038599"/>
            <a:ext cx="2514600" cy="685801"/>
          </a:xfrm>
          <a:prstGeom prst="straightConnector1">
            <a:avLst/>
          </a:prstGeom>
          <a:noFill/>
          <a:ln w="38100" cap="flat">
            <a:solidFill>
              <a:schemeClr val="accent1"/>
            </a:solidFill>
            <a:prstDash val="solid"/>
            <a:round/>
            <a:headEnd type="stealth" w="lg" len="lg"/>
            <a:tailEnd type="stealth" w="lg" len="lg"/>
          </a:ln>
        </p:spPr>
      </p:cxnSp>
      <p:cxnSp>
        <p:nvCxnSpPr>
          <p:cNvPr id="231" name="Shape 231"/>
          <p:cNvCxnSpPr>
            <a:stCxn id="200" idx="2"/>
            <a:endCxn id="220" idx="0"/>
          </p:cNvCxnSpPr>
          <p:nvPr/>
        </p:nvCxnSpPr>
        <p:spPr>
          <a:xfrm>
            <a:off x="5334000" y="4038599"/>
            <a:ext cx="1143000" cy="685801"/>
          </a:xfrm>
          <a:prstGeom prst="straightConnector1">
            <a:avLst/>
          </a:prstGeom>
          <a:noFill/>
          <a:ln w="38100" cap="flat">
            <a:solidFill>
              <a:schemeClr val="accent1"/>
            </a:solidFill>
            <a:prstDash val="solid"/>
            <a:round/>
            <a:headEnd type="stealth" w="lg" len="lg"/>
            <a:tailEnd type="stealth" w="lg" len="lg"/>
          </a:ln>
        </p:spPr>
      </p:cxnSp>
      <p:cxnSp>
        <p:nvCxnSpPr>
          <p:cNvPr id="232" name="Shape 232"/>
          <p:cNvCxnSpPr>
            <a:stCxn id="200" idx="2"/>
            <a:endCxn id="202" idx="0"/>
          </p:cNvCxnSpPr>
          <p:nvPr/>
        </p:nvCxnSpPr>
        <p:spPr>
          <a:xfrm flipH="1">
            <a:off x="5105400" y="4038599"/>
            <a:ext cx="228600" cy="685801"/>
          </a:xfrm>
          <a:prstGeom prst="straightConnector1">
            <a:avLst/>
          </a:prstGeom>
          <a:noFill/>
          <a:ln w="38100" cap="flat">
            <a:solidFill>
              <a:schemeClr val="accent1"/>
            </a:solidFill>
            <a:prstDash val="solid"/>
            <a:round/>
            <a:headEnd type="stealth" w="lg" len="lg"/>
            <a:tailEnd type="stealth" w="lg" len="lg"/>
          </a:ln>
        </p:spPr>
      </p:cxnSp>
      <p:sp>
        <p:nvSpPr>
          <p:cNvPr id="233" name="Shape 233"/>
          <p:cNvSpPr/>
          <p:nvPr/>
        </p:nvSpPr>
        <p:spPr>
          <a:xfrm>
            <a:off x="5638800" y="4191000"/>
            <a:ext cx="1676399" cy="304799"/>
          </a:xfrm>
          <a:prstGeom prst="roundRect">
            <a:avLst>
              <a:gd name="adj" fmla="val 16667"/>
            </a:avLst>
          </a:prstGeom>
          <a:solidFill>
            <a:srgbClr val="366092">
              <a:alpha val="54901"/>
            </a:srgbClr>
          </a:solidFill>
          <a:ln w="2857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Channels</a:t>
            </a:r>
          </a:p>
        </p:txBody>
      </p:sp>
      <p:sp>
        <p:nvSpPr>
          <p:cNvPr id="42"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21</a:t>
            </a:fld>
            <a:endParaRPr lang="en-US" sz="2200" b="1" dirty="0"/>
          </a:p>
        </p:txBody>
      </p:sp>
    </p:spTree>
    <p:extLst>
      <p:ext uri="{BB962C8B-B14F-4D97-AF65-F5344CB8AC3E}">
        <p14:creationId xmlns:p14="http://schemas.microsoft.com/office/powerpoint/2010/main" val="19736038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000" b="0" i="0" u="none" strike="noStrike" cap="none" baseline="0" dirty="0" smtClean="0">
                <a:solidFill>
                  <a:schemeClr val="dk1"/>
                </a:solidFill>
                <a:latin typeface="Calibri"/>
                <a:ea typeface="Calibri"/>
                <a:cs typeface="Calibri"/>
                <a:sym typeface="Calibri"/>
              </a:rPr>
              <a:t>XARCC</a:t>
            </a:r>
            <a:br>
              <a:rPr lang="en-US" sz="4000" b="0" i="0" u="none" strike="noStrike" cap="none" baseline="0" dirty="0" smtClean="0">
                <a:solidFill>
                  <a:schemeClr val="dk1"/>
                </a:solidFill>
                <a:latin typeface="Calibri"/>
                <a:ea typeface="Calibri"/>
                <a:cs typeface="Calibri"/>
                <a:sym typeface="Calibri"/>
              </a:rPr>
            </a:br>
            <a:r>
              <a:rPr lang="en-US" sz="4000" dirty="0" smtClean="0">
                <a:solidFill>
                  <a:schemeClr val="dk1"/>
                </a:solidFill>
                <a:latin typeface="Calibri"/>
                <a:ea typeface="Calibri"/>
                <a:cs typeface="Calibri"/>
                <a:sym typeface="Calibri"/>
              </a:rPr>
              <a:t>(aka Tessellation 2.0)</a:t>
            </a:r>
            <a:endParaRPr lang="en-US" sz="4000" b="0" i="0" u="none" strike="noStrike" cap="none" baseline="0" dirty="0">
              <a:solidFill>
                <a:schemeClr val="dk1"/>
              </a:solidFill>
              <a:latin typeface="Calibri"/>
              <a:ea typeface="Calibri"/>
              <a:cs typeface="Calibri"/>
              <a:sym typeface="Calibri"/>
            </a:endParaRPr>
          </a:p>
        </p:txBody>
      </p:sp>
      <p:sp>
        <p:nvSpPr>
          <p:cNvPr id="239" name="Shape 239"/>
          <p:cNvSpPr txBox="1">
            <a:spLocks noGrp="1"/>
          </p:cNvSpPr>
          <p:nvPr>
            <p:ph type="body" idx="4294967295"/>
          </p:nvPr>
        </p:nvSpPr>
        <p:spPr>
          <a:xfrm>
            <a:off x="0" y="1600200"/>
            <a:ext cx="8229600" cy="4525963"/>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Clr>
                <a:schemeClr val="dk1"/>
              </a:buClr>
              <a:buSzPct val="100000"/>
              <a:buNone/>
            </a:pPr>
            <a:r>
              <a:rPr lang="en-US" sz="2700" b="1" i="0" u="none" strike="noStrike" cap="none" baseline="0" dirty="0" smtClean="0">
                <a:solidFill>
                  <a:schemeClr val="dk1"/>
                </a:solidFill>
                <a:latin typeface="Calibri"/>
                <a:ea typeface="Calibri"/>
                <a:cs typeface="Calibri"/>
                <a:sym typeface="Calibri"/>
              </a:rPr>
              <a:t>Observation</a:t>
            </a:r>
            <a:r>
              <a:rPr lang="en-US" sz="2700" b="1" i="0" u="none" strike="noStrike" cap="none" baseline="0" dirty="0">
                <a:solidFill>
                  <a:schemeClr val="dk1"/>
                </a:solidFill>
                <a:latin typeface="Calibri"/>
                <a:ea typeface="Calibri"/>
                <a:cs typeface="Calibri"/>
                <a:sym typeface="Calibri"/>
              </a:rPr>
              <a:t>: If the Tessellation kernel looks like a hypervisor, why not just use a hypervisor?</a:t>
            </a:r>
          </a:p>
          <a:p>
            <a:pPr marL="342900" marR="0" lvl="0" indent="-170180" algn="l" rtl="0">
              <a:lnSpc>
                <a:spcPct val="90000"/>
              </a:lnSpc>
              <a:spcBef>
                <a:spcPts val="544"/>
              </a:spcBef>
              <a:buClr>
                <a:schemeClr val="dk1"/>
              </a:buClr>
              <a:buFont typeface="Arial"/>
              <a:buNone/>
            </a:pPr>
            <a:endParaRPr sz="2700" b="1" i="0" u="none" strike="noStrike" cap="none" baseline="0" dirty="0">
              <a:solidFill>
                <a:schemeClr val="dk1"/>
              </a:solidFill>
              <a:latin typeface="Calibri"/>
              <a:ea typeface="Calibri"/>
              <a:cs typeface="Calibri"/>
              <a:sym typeface="Calibri"/>
            </a:endParaRPr>
          </a:p>
          <a:p>
            <a:pPr marL="342900" marR="0" lvl="0" indent="-342900" algn="l" rtl="0">
              <a:lnSpc>
                <a:spcPct val="90000"/>
              </a:lnSpc>
              <a:spcBef>
                <a:spcPts val="540"/>
              </a:spcBef>
              <a:buClr>
                <a:schemeClr val="dk1"/>
              </a:buClr>
              <a:buSzPct val="100000"/>
              <a:buFont typeface="Arial"/>
              <a:buChar char="•"/>
            </a:pPr>
            <a:r>
              <a:rPr lang="en-US" sz="2700" b="0" i="0" u="none" strike="noStrike" cap="none" baseline="0" dirty="0" smtClean="0">
                <a:solidFill>
                  <a:schemeClr val="dk1"/>
                </a:solidFill>
                <a:latin typeface="Calibri"/>
                <a:ea typeface="Calibri"/>
                <a:cs typeface="Calibri"/>
                <a:sym typeface="Calibri"/>
              </a:rPr>
              <a:t>XARCC implements Tessellation</a:t>
            </a:r>
            <a:r>
              <a:rPr lang="en-US" sz="2700" b="0" i="0" u="none" strike="noStrike" cap="none" dirty="0" smtClean="0">
                <a:solidFill>
                  <a:schemeClr val="dk1"/>
                </a:solidFill>
                <a:latin typeface="Calibri"/>
                <a:ea typeface="Calibri"/>
                <a:cs typeface="Calibri"/>
                <a:sym typeface="Calibri"/>
              </a:rPr>
              <a:t> concepts on top of </a:t>
            </a:r>
            <a:r>
              <a:rPr lang="en-US" sz="2700" b="0" i="0" u="none" strike="noStrike" cap="none" dirty="0" err="1" smtClean="0">
                <a:solidFill>
                  <a:schemeClr val="dk1"/>
                </a:solidFill>
                <a:latin typeface="Calibri"/>
                <a:ea typeface="Calibri"/>
                <a:cs typeface="Calibri"/>
                <a:sym typeface="Calibri"/>
              </a:rPr>
              <a:t>Xen</a:t>
            </a:r>
            <a:endParaRPr lang="en-US" sz="2700" b="0" i="0" u="none" strike="noStrike" cap="none" baseline="0" dirty="0" smtClean="0">
              <a:solidFill>
                <a:schemeClr val="dk1"/>
              </a:solidFill>
              <a:latin typeface="Calibri"/>
              <a:ea typeface="Calibri"/>
              <a:cs typeface="Calibri"/>
              <a:sym typeface="Calibri"/>
            </a:endParaRP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err="1" smtClean="0">
                <a:solidFill>
                  <a:schemeClr val="dk1"/>
                </a:solidFill>
                <a:latin typeface="Calibri"/>
                <a:ea typeface="Calibri"/>
                <a:cs typeface="Calibri"/>
                <a:sym typeface="Calibri"/>
              </a:rPr>
              <a:t>Xen</a:t>
            </a:r>
            <a:r>
              <a:rPr lang="en-US" sz="2400" b="0" i="0" u="none" strike="noStrike" cap="none" baseline="0" dirty="0" smtClean="0">
                <a:solidFill>
                  <a:schemeClr val="dk1"/>
                </a:solidFill>
                <a:latin typeface="Calibri"/>
                <a:ea typeface="Calibri"/>
                <a:cs typeface="Calibri"/>
                <a:sym typeface="Calibri"/>
              </a:rPr>
              <a:t> </a:t>
            </a:r>
            <a:r>
              <a:rPr lang="en-US" sz="2400" b="0" i="0" u="none" strike="noStrike" cap="none" baseline="0" dirty="0">
                <a:solidFill>
                  <a:schemeClr val="dk1"/>
                </a:solidFill>
                <a:latin typeface="Calibri"/>
                <a:ea typeface="Calibri"/>
                <a:cs typeface="Calibri"/>
                <a:sym typeface="Calibri"/>
              </a:rPr>
              <a:t>Domains become Cells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Pluggable Schedulers allow us to implement custom scheduling policies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Build network or other services in stub-domains (</a:t>
            </a:r>
            <a:r>
              <a:rPr lang="en-US" sz="2400" b="0" i="0" u="none" strike="noStrike" cap="none" baseline="0" dirty="0" err="1">
                <a:solidFill>
                  <a:schemeClr val="dk1"/>
                </a:solidFill>
                <a:latin typeface="Calibri"/>
                <a:ea typeface="Calibri"/>
                <a:cs typeface="Calibri"/>
                <a:sym typeface="Calibri"/>
              </a:rPr>
              <a:t>Xen</a:t>
            </a:r>
            <a:r>
              <a:rPr lang="en-US" sz="2400" b="0" i="0" u="none" strike="noStrike" cap="none" baseline="0" dirty="0">
                <a:solidFill>
                  <a:schemeClr val="dk1"/>
                </a:solidFill>
                <a:latin typeface="Calibri"/>
                <a:ea typeface="Calibri"/>
                <a:cs typeface="Calibri"/>
                <a:sym typeface="Calibri"/>
              </a:rPr>
              <a:t> domains intended to run drivers)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Run Linux or a custom Library OS in the cells instead of mandating a particular interface </a:t>
            </a: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22</a:t>
            </a:fld>
            <a:endParaRPr lang="en-US" sz="2200" b="1" dirty="0"/>
          </a:p>
        </p:txBody>
      </p:sp>
    </p:spTree>
    <p:extLst>
      <p:ext uri="{BB962C8B-B14F-4D97-AF65-F5344CB8AC3E}">
        <p14:creationId xmlns:p14="http://schemas.microsoft.com/office/powerpoint/2010/main" val="37618585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endParaRPr lang="en-US" sz="4400" b="0" i="0" u="none" strike="noStrike" cap="none" baseline="0" dirty="0">
              <a:solidFill>
                <a:schemeClr val="dk1"/>
              </a:solidFill>
              <a:latin typeface="Calibri"/>
              <a:ea typeface="Calibri"/>
              <a:cs typeface="Calibri"/>
              <a:sym typeface="Calibri"/>
            </a:endParaRPr>
          </a:p>
        </p:txBody>
      </p:sp>
      <p:sp>
        <p:nvSpPr>
          <p:cNvPr id="245" name="Shape 245"/>
          <p:cNvSpPr/>
          <p:nvPr/>
        </p:nvSpPr>
        <p:spPr>
          <a:xfrm>
            <a:off x="2057400" y="5715000"/>
            <a:ext cx="50291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246" name="Shape 246"/>
          <p:cNvSpPr/>
          <p:nvPr/>
        </p:nvSpPr>
        <p:spPr>
          <a:xfrm>
            <a:off x="2057400" y="4191000"/>
            <a:ext cx="5029199" cy="15240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 </a:t>
            </a:r>
            <a:r>
              <a:rPr lang="en-US" sz="1800" b="0" i="0" u="none" strike="noStrike" cap="none" baseline="0" dirty="0">
                <a:solidFill>
                  <a:schemeClr val="dk1"/>
                </a:solidFill>
                <a:latin typeface="Calibri"/>
                <a:ea typeface="Calibri"/>
                <a:cs typeface="Calibri"/>
                <a:sym typeface="Calibri"/>
              </a:rPr>
              <a:t>(modified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247" name="Shape 247"/>
          <p:cNvSpPr/>
          <p:nvPr/>
        </p:nvSpPr>
        <p:spPr>
          <a:xfrm>
            <a:off x="2438400" y="4648200"/>
            <a:ext cx="1066799"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Scheduler</a:t>
            </a:r>
          </a:p>
        </p:txBody>
      </p:sp>
      <p:sp>
        <p:nvSpPr>
          <p:cNvPr id="248" name="Shape 248"/>
          <p:cNvSpPr/>
          <p:nvPr/>
        </p:nvSpPr>
        <p:spPr>
          <a:xfrm>
            <a:off x="2057400" y="3581400"/>
            <a:ext cx="1066799"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249" name="Shape 249"/>
          <p:cNvSpPr/>
          <p:nvPr/>
        </p:nvSpPr>
        <p:spPr>
          <a:xfrm>
            <a:off x="3733800" y="4648200"/>
            <a:ext cx="1066799"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250" name="Shape 250"/>
          <p:cNvSpPr/>
          <p:nvPr/>
        </p:nvSpPr>
        <p:spPr>
          <a:xfrm>
            <a:off x="3124200" y="2514600"/>
            <a:ext cx="1981199"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251" name="Shape 251"/>
          <p:cNvSpPr/>
          <p:nvPr/>
        </p:nvSpPr>
        <p:spPr>
          <a:xfrm>
            <a:off x="3124200" y="3886200"/>
            <a:ext cx="1981199"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252" name="Shape 252"/>
          <p:cNvSpPr/>
          <p:nvPr/>
        </p:nvSpPr>
        <p:spPr>
          <a:xfrm>
            <a:off x="3124200" y="3581400"/>
            <a:ext cx="1981199"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253" name="Shape 253"/>
          <p:cNvSpPr/>
          <p:nvPr/>
        </p:nvSpPr>
        <p:spPr>
          <a:xfrm>
            <a:off x="3124200" y="3276600"/>
            <a:ext cx="1981199"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254" name="Shape 254"/>
          <p:cNvSpPr/>
          <p:nvPr/>
        </p:nvSpPr>
        <p:spPr>
          <a:xfrm>
            <a:off x="3124200" y="2971800"/>
            <a:ext cx="1981199"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255" name="Shape 255"/>
          <p:cNvSpPr/>
          <p:nvPr/>
        </p:nvSpPr>
        <p:spPr>
          <a:xfrm>
            <a:off x="5105400" y="3276600"/>
            <a:ext cx="1981199"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dirty="0" smtClean="0">
                <a:solidFill>
                  <a:schemeClr val="dk1"/>
                </a:solidFill>
                <a:latin typeface="Calibri"/>
                <a:ea typeface="Calibri"/>
                <a:cs typeface="Calibri"/>
                <a:sym typeface="Calibri"/>
              </a:rPr>
              <a:t>XARCC </a:t>
            </a:r>
            <a:r>
              <a:rPr lang="en-US" sz="1600" b="0" i="0" u="none" strike="noStrike" cap="none" baseline="0" dirty="0">
                <a:solidFill>
                  <a:schemeClr val="dk1"/>
                </a:solidFill>
                <a:latin typeface="Calibri"/>
                <a:ea typeface="Calibri"/>
                <a:cs typeface="Calibri"/>
                <a:sym typeface="Calibri"/>
              </a:rPr>
              <a:t>Cell</a:t>
            </a:r>
          </a:p>
        </p:txBody>
      </p:sp>
      <p:sp>
        <p:nvSpPr>
          <p:cNvPr id="256" name="Shape 256"/>
          <p:cNvSpPr/>
          <p:nvPr/>
        </p:nvSpPr>
        <p:spPr>
          <a:xfrm>
            <a:off x="5105400" y="3886200"/>
            <a:ext cx="1981199"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257" name="Shape 257"/>
          <p:cNvSpPr/>
          <p:nvPr/>
        </p:nvSpPr>
        <p:spPr>
          <a:xfrm>
            <a:off x="5105400" y="3581400"/>
            <a:ext cx="1981199"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258" name="Shape 258"/>
          <p:cNvSpPr txBox="1"/>
          <p:nvPr/>
        </p:nvSpPr>
        <p:spPr>
          <a:xfrm>
            <a:off x="7202442" y="3810000"/>
            <a:ext cx="1941557"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Unified Inter-node</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and Intra-node IPC</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interfaces</a:t>
            </a:r>
          </a:p>
        </p:txBody>
      </p:sp>
      <p:sp>
        <p:nvSpPr>
          <p:cNvPr id="259" name="Shape 259"/>
          <p:cNvSpPr txBox="1"/>
          <p:nvPr/>
        </p:nvSpPr>
        <p:spPr>
          <a:xfrm>
            <a:off x="6096000" y="1600200"/>
            <a:ext cx="292129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Most cells run modified</a:t>
            </a: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OS and applications to take</a:t>
            </a: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full advantage of </a:t>
            </a:r>
            <a:r>
              <a:rPr lang="en-US" sz="1800" b="0" i="0" u="none" strike="noStrike" cap="none" baseline="0" dirty="0" smtClean="0">
                <a:solidFill>
                  <a:schemeClr val="dk1"/>
                </a:solidFill>
                <a:latin typeface="Calibri"/>
                <a:ea typeface="Calibri"/>
                <a:cs typeface="Calibri"/>
                <a:sym typeface="Calibri"/>
              </a:rPr>
              <a:t>XARCC</a:t>
            </a:r>
            <a:endParaRPr lang="en-US" sz="18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features</a:t>
            </a:r>
          </a:p>
        </p:txBody>
      </p:sp>
      <p:sp>
        <p:nvSpPr>
          <p:cNvPr id="260" name="Shape 260"/>
          <p:cNvSpPr txBox="1"/>
          <p:nvPr/>
        </p:nvSpPr>
        <p:spPr>
          <a:xfrm>
            <a:off x="152400" y="1447800"/>
            <a:ext cx="2929006"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Traditional virtual-machine</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approaches continue to work</a:t>
            </a:r>
          </a:p>
        </p:txBody>
      </p:sp>
      <p:sp>
        <p:nvSpPr>
          <p:cNvPr id="261" name="Shape 261"/>
          <p:cNvSpPr txBox="1"/>
          <p:nvPr/>
        </p:nvSpPr>
        <p:spPr>
          <a:xfrm>
            <a:off x="76200" y="5029200"/>
            <a:ext cx="1904999"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a:t>
            </a:r>
            <a:r>
              <a:rPr lang="en-US" sz="1800" b="0" i="0" u="none" strike="noStrike" cap="none" dirty="0" smtClean="0">
                <a:solidFill>
                  <a:schemeClr val="dk1"/>
                </a:solidFill>
                <a:latin typeface="Calibri"/>
                <a:ea typeface="Calibri"/>
                <a:cs typeface="Calibri"/>
                <a:sym typeface="Calibri"/>
              </a:rPr>
              <a:t> </a:t>
            </a:r>
            <a:r>
              <a:rPr lang="en-US" sz="1800" b="0" i="0" u="none" strike="noStrike" cap="none" baseline="0" dirty="0" smtClean="0">
                <a:solidFill>
                  <a:schemeClr val="dk1"/>
                </a:solidFill>
                <a:latin typeface="Calibri"/>
                <a:ea typeface="Calibri"/>
                <a:cs typeface="Calibri"/>
                <a:sym typeface="Calibri"/>
              </a:rPr>
              <a:t>kernel</a:t>
            </a:r>
            <a:endParaRPr lang="en-US" sz="18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Provides </a:t>
            </a:r>
            <a:r>
              <a:rPr lang="en-US" sz="1800" b="0" i="0" u="none" strike="noStrike" cap="none" baseline="0" dirty="0" err="1">
                <a:solidFill>
                  <a:schemeClr val="dk1"/>
                </a:solidFill>
                <a:latin typeface="Calibri"/>
                <a:ea typeface="Calibri"/>
                <a:cs typeface="Calibri"/>
                <a:sym typeface="Calibri"/>
              </a:rPr>
              <a:t>QoS</a:t>
            </a:r>
            <a:r>
              <a:rPr lang="en-US" sz="1800" b="0" i="0" u="none" strike="noStrike" cap="none" baseline="0" dirty="0">
                <a:solidFill>
                  <a:schemeClr val="dk1"/>
                </a:solidFill>
                <a:latin typeface="Calibri"/>
                <a:ea typeface="Calibri"/>
                <a:cs typeface="Calibri"/>
                <a:sym typeface="Calibri"/>
              </a:rPr>
              <a:t> and ARCC mechanisms</a:t>
            </a:r>
          </a:p>
        </p:txBody>
      </p:sp>
      <p:sp>
        <p:nvSpPr>
          <p:cNvPr id="262" name="Shape 262"/>
          <p:cNvSpPr txBox="1"/>
          <p:nvPr/>
        </p:nvSpPr>
        <p:spPr>
          <a:xfrm>
            <a:off x="152400" y="2286000"/>
            <a:ext cx="1904999"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Resource allocation broker provides </a:t>
            </a:r>
            <a:r>
              <a:rPr lang="en-US" sz="1800" b="0" i="0" u="none" strike="noStrike" cap="none" baseline="0" dirty="0" err="1">
                <a:solidFill>
                  <a:schemeClr val="dk1"/>
                </a:solidFill>
                <a:latin typeface="Calibri"/>
                <a:ea typeface="Calibri"/>
                <a:cs typeface="Calibri"/>
                <a:sym typeface="Calibri"/>
              </a:rPr>
              <a:t>QoS</a:t>
            </a:r>
            <a:r>
              <a:rPr lang="en-US" sz="1800" b="0" i="0" u="none" strike="noStrike" cap="none" baseline="0" dirty="0">
                <a:solidFill>
                  <a:schemeClr val="dk1"/>
                </a:solidFill>
                <a:latin typeface="Calibri"/>
                <a:ea typeface="Calibri"/>
                <a:cs typeface="Calibri"/>
                <a:sym typeface="Calibri"/>
              </a:rPr>
              <a:t> and ARCC policy</a:t>
            </a:r>
          </a:p>
        </p:txBody>
      </p:sp>
      <p:cxnSp>
        <p:nvCxnSpPr>
          <p:cNvPr id="263" name="Shape 263"/>
          <p:cNvCxnSpPr>
            <a:stCxn id="258" idx="1"/>
          </p:cNvCxnSpPr>
          <p:nvPr/>
        </p:nvCxnSpPr>
        <p:spPr>
          <a:xfrm flipH="1">
            <a:off x="6705642" y="4271664"/>
            <a:ext cx="496800" cy="452700"/>
          </a:xfrm>
          <a:prstGeom prst="straightConnector1">
            <a:avLst/>
          </a:prstGeom>
          <a:noFill/>
          <a:ln w="25400" cap="flat">
            <a:solidFill>
              <a:schemeClr val="accent1"/>
            </a:solidFill>
            <a:prstDash val="solid"/>
            <a:round/>
            <a:headEnd type="none" w="med" len="med"/>
            <a:tailEnd type="stealth" w="lg" len="lg"/>
          </a:ln>
        </p:spPr>
      </p:cxnSp>
      <p:cxnSp>
        <p:nvCxnSpPr>
          <p:cNvPr id="264" name="Shape 264"/>
          <p:cNvCxnSpPr>
            <a:endCxn id="255" idx="0"/>
          </p:cNvCxnSpPr>
          <p:nvPr/>
        </p:nvCxnSpPr>
        <p:spPr>
          <a:xfrm flipH="1">
            <a:off x="6095999" y="2819399"/>
            <a:ext cx="381000" cy="457200"/>
          </a:xfrm>
          <a:prstGeom prst="straightConnector1">
            <a:avLst/>
          </a:prstGeom>
          <a:noFill/>
          <a:ln w="25400" cap="flat">
            <a:solidFill>
              <a:schemeClr val="accent1"/>
            </a:solidFill>
            <a:prstDash val="solid"/>
            <a:round/>
            <a:headEnd type="none" w="med" len="med"/>
            <a:tailEnd type="stealth" w="lg" len="lg"/>
          </a:ln>
        </p:spPr>
      </p:cxnSp>
      <p:sp>
        <p:nvSpPr>
          <p:cNvPr id="265" name="Shape 265"/>
          <p:cNvSpPr/>
          <p:nvPr/>
        </p:nvSpPr>
        <p:spPr>
          <a:xfrm>
            <a:off x="6705600" y="4953000"/>
            <a:ext cx="8381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266" name="Shape 266"/>
          <p:cNvCxnSpPr>
            <a:stCxn id="260" idx="3"/>
            <a:endCxn id="250" idx="0"/>
          </p:cNvCxnSpPr>
          <p:nvPr/>
        </p:nvCxnSpPr>
        <p:spPr>
          <a:xfrm>
            <a:off x="3081406" y="1770965"/>
            <a:ext cx="1033500" cy="743700"/>
          </a:xfrm>
          <a:prstGeom prst="straightConnector1">
            <a:avLst/>
          </a:prstGeom>
          <a:noFill/>
          <a:ln w="25400" cap="flat">
            <a:solidFill>
              <a:schemeClr val="accent1"/>
            </a:solidFill>
            <a:prstDash val="solid"/>
            <a:round/>
            <a:headEnd type="none" w="med" len="med"/>
            <a:tailEnd type="stealth" w="lg" len="lg"/>
          </a:ln>
        </p:spPr>
      </p:cxnSp>
      <p:cxnSp>
        <p:nvCxnSpPr>
          <p:cNvPr id="267" name="Shape 267"/>
          <p:cNvCxnSpPr>
            <a:stCxn id="262" idx="3"/>
            <a:endCxn id="248" idx="0"/>
          </p:cNvCxnSpPr>
          <p:nvPr/>
        </p:nvCxnSpPr>
        <p:spPr>
          <a:xfrm>
            <a:off x="2057399" y="2886164"/>
            <a:ext cx="533400" cy="695099"/>
          </a:xfrm>
          <a:prstGeom prst="straightConnector1">
            <a:avLst/>
          </a:prstGeom>
          <a:noFill/>
          <a:ln w="25400" cap="flat">
            <a:solidFill>
              <a:schemeClr val="accent1"/>
            </a:solidFill>
            <a:prstDash val="solid"/>
            <a:round/>
            <a:headEnd type="none" w="med" len="med"/>
            <a:tailEnd type="stealth" w="lg" len="lg"/>
          </a:ln>
        </p:spPr>
      </p:cxnSp>
      <p:cxnSp>
        <p:nvCxnSpPr>
          <p:cNvPr id="268" name="Shape 268"/>
          <p:cNvCxnSpPr>
            <a:stCxn id="261" idx="3"/>
            <a:endCxn id="247" idx="1"/>
          </p:cNvCxnSpPr>
          <p:nvPr/>
        </p:nvCxnSpPr>
        <p:spPr>
          <a:xfrm rot="10800000" flipH="1">
            <a:off x="1981199" y="4952964"/>
            <a:ext cx="457200" cy="537900"/>
          </a:xfrm>
          <a:prstGeom prst="straightConnector1">
            <a:avLst/>
          </a:prstGeom>
          <a:noFill/>
          <a:ln w="25400" cap="flat">
            <a:solidFill>
              <a:schemeClr val="accent1"/>
            </a:solidFill>
            <a:prstDash val="solid"/>
            <a:round/>
            <a:headEnd type="none" w="med" len="med"/>
            <a:tailEnd type="stealth" w="lg" len="lg"/>
          </a:ln>
        </p:spPr>
      </p:cxnSp>
      <p:cxnSp>
        <p:nvCxnSpPr>
          <p:cNvPr id="269" name="Shape 269"/>
          <p:cNvCxnSpPr>
            <a:stCxn id="261" idx="3"/>
          </p:cNvCxnSpPr>
          <p:nvPr/>
        </p:nvCxnSpPr>
        <p:spPr>
          <a:xfrm rot="10800000" flipH="1">
            <a:off x="1981199" y="5257764"/>
            <a:ext cx="1752600" cy="233100"/>
          </a:xfrm>
          <a:prstGeom prst="straightConnector1">
            <a:avLst/>
          </a:prstGeom>
          <a:noFill/>
          <a:ln w="25400" cap="flat">
            <a:solidFill>
              <a:schemeClr val="accent1"/>
            </a:solidFill>
            <a:prstDash val="solid"/>
            <a:round/>
            <a:headEnd type="none" w="med" len="med"/>
            <a:tailEnd type="stealth" w="lg" len="lg"/>
          </a:ln>
        </p:spPr>
      </p:cxnSp>
      <p:sp>
        <p:nvSpPr>
          <p:cNvPr id="270" name="Shape 270"/>
          <p:cNvSpPr/>
          <p:nvPr/>
        </p:nvSpPr>
        <p:spPr>
          <a:xfrm>
            <a:off x="6172200" y="4191000"/>
            <a:ext cx="228600"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71" name="Shape 271"/>
          <p:cNvSpPr/>
          <p:nvPr/>
        </p:nvSpPr>
        <p:spPr>
          <a:xfrm>
            <a:off x="5105400" y="4648200"/>
            <a:ext cx="1600199"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33"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23</a:t>
            </a:fld>
            <a:endParaRPr lang="en-US" sz="2200" b="1" dirty="0"/>
          </a:p>
        </p:txBody>
      </p:sp>
    </p:spTree>
    <p:extLst>
      <p:ext uri="{BB962C8B-B14F-4D97-AF65-F5344CB8AC3E}">
        <p14:creationId xmlns:p14="http://schemas.microsoft.com/office/powerpoint/2010/main" val="30171304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1"/>
                                        <p:tgtEl>
                                          <p:spTgt spid="258"/>
                                        </p:tgtEl>
                                      </p:cBhvr>
                                    </p:animEffect>
                                  </p:childTnLst>
                                </p:cTn>
                              </p:par>
                              <p:par>
                                <p:cTn id="8" presetID="10" presetClass="entr" presetSubtype="0" fill="hold"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1"/>
                                        <p:tgtEl>
                                          <p:spTgt spid="2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fade">
                                      <p:cBhvr>
                                        <p:cTn id="15" dur="1"/>
                                        <p:tgtEl>
                                          <p:spTgt spid="259"/>
                                        </p:tgtEl>
                                      </p:cBhvr>
                                    </p:animEffect>
                                  </p:childTnLst>
                                </p:cTn>
                              </p:par>
                              <p:par>
                                <p:cTn id="16" presetID="10" presetClass="entr" presetSubtype="0" fill="hold" nodeType="withEffect">
                                  <p:stCondLst>
                                    <p:cond delay="0"/>
                                  </p:stCondLst>
                                  <p:childTnLst>
                                    <p:set>
                                      <p:cBhvr>
                                        <p:cTn id="17" dur="1" fill="hold">
                                          <p:stCondLst>
                                            <p:cond delay="0"/>
                                          </p:stCondLst>
                                        </p:cTn>
                                        <p:tgtEl>
                                          <p:spTgt spid="264"/>
                                        </p:tgtEl>
                                        <p:attrNameLst>
                                          <p:attrName>style.visibility</p:attrName>
                                        </p:attrNameLst>
                                      </p:cBhvr>
                                      <p:to>
                                        <p:strVal val="visible"/>
                                      </p:to>
                                    </p:set>
                                    <p:animEffect transition="in" filter="fade">
                                      <p:cBhvr>
                                        <p:cTn id="18" dur="1"/>
                                        <p:tgtEl>
                                          <p:spTgt spid="2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0"/>
                                        </p:tgtEl>
                                        <p:attrNameLst>
                                          <p:attrName>style.visibility</p:attrName>
                                        </p:attrNameLst>
                                      </p:cBhvr>
                                      <p:to>
                                        <p:strVal val="visible"/>
                                      </p:to>
                                    </p:set>
                                    <p:animEffect transition="in" filter="fade">
                                      <p:cBhvr>
                                        <p:cTn id="23" dur="1"/>
                                        <p:tgtEl>
                                          <p:spTgt spid="260"/>
                                        </p:tgtEl>
                                      </p:cBhvr>
                                    </p:animEffect>
                                  </p:childTnLst>
                                </p:cTn>
                              </p:par>
                              <p:par>
                                <p:cTn id="24" presetID="10" presetClass="entr" presetSubtype="0" fill="hold" nodeType="withEffect">
                                  <p:stCondLst>
                                    <p:cond delay="0"/>
                                  </p:stCondLst>
                                  <p:childTnLst>
                                    <p:set>
                                      <p:cBhvr>
                                        <p:cTn id="25" dur="1" fill="hold">
                                          <p:stCondLst>
                                            <p:cond delay="0"/>
                                          </p:stCondLst>
                                        </p:cTn>
                                        <p:tgtEl>
                                          <p:spTgt spid="266"/>
                                        </p:tgtEl>
                                        <p:attrNameLst>
                                          <p:attrName>style.visibility</p:attrName>
                                        </p:attrNameLst>
                                      </p:cBhvr>
                                      <p:to>
                                        <p:strVal val="visible"/>
                                      </p:to>
                                    </p:set>
                                    <p:animEffect transition="in" filter="fade">
                                      <p:cBhvr>
                                        <p:cTn id="26" dur="1"/>
                                        <p:tgtEl>
                                          <p:spTgt spid="26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2"/>
                                        </p:tgtEl>
                                        <p:attrNameLst>
                                          <p:attrName>style.visibility</p:attrName>
                                        </p:attrNameLst>
                                      </p:cBhvr>
                                      <p:to>
                                        <p:strVal val="visible"/>
                                      </p:to>
                                    </p:set>
                                    <p:animEffect transition="in" filter="fade">
                                      <p:cBhvr>
                                        <p:cTn id="31" dur="1"/>
                                        <p:tgtEl>
                                          <p:spTgt spid="262"/>
                                        </p:tgtEl>
                                      </p:cBhvr>
                                    </p:animEffect>
                                  </p:childTnLst>
                                </p:cTn>
                              </p:par>
                              <p:par>
                                <p:cTn id="32" presetID="10" presetClass="entr" presetSubtype="0" fill="hold" nodeType="withEffect">
                                  <p:stCondLst>
                                    <p:cond delay="0"/>
                                  </p:stCondLst>
                                  <p:childTnLst>
                                    <p:set>
                                      <p:cBhvr>
                                        <p:cTn id="33" dur="1" fill="hold">
                                          <p:stCondLst>
                                            <p:cond delay="0"/>
                                          </p:stCondLst>
                                        </p:cTn>
                                        <p:tgtEl>
                                          <p:spTgt spid="267"/>
                                        </p:tgtEl>
                                        <p:attrNameLst>
                                          <p:attrName>style.visibility</p:attrName>
                                        </p:attrNameLst>
                                      </p:cBhvr>
                                      <p:to>
                                        <p:strVal val="visible"/>
                                      </p:to>
                                    </p:set>
                                    <p:animEffect transition="in" filter="fade">
                                      <p:cBhvr>
                                        <p:cTn id="34" dur="1"/>
                                        <p:tgtEl>
                                          <p:spTgt spid="26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1"/>
                                        </p:tgtEl>
                                        <p:attrNameLst>
                                          <p:attrName>style.visibility</p:attrName>
                                        </p:attrNameLst>
                                      </p:cBhvr>
                                      <p:to>
                                        <p:strVal val="visible"/>
                                      </p:to>
                                    </p:set>
                                    <p:animEffect transition="in" filter="fade">
                                      <p:cBhvr>
                                        <p:cTn id="39" dur="1"/>
                                        <p:tgtEl>
                                          <p:spTgt spid="261"/>
                                        </p:tgtEl>
                                      </p:cBhvr>
                                    </p:animEffect>
                                  </p:childTnLst>
                                </p:cTn>
                              </p:par>
                              <p:par>
                                <p:cTn id="40" presetID="10" presetClass="entr" presetSubtype="0" fill="hold" nodeType="withEffect">
                                  <p:stCondLst>
                                    <p:cond delay="0"/>
                                  </p:stCondLst>
                                  <p:childTnLst>
                                    <p:set>
                                      <p:cBhvr>
                                        <p:cTn id="41" dur="1" fill="hold">
                                          <p:stCondLst>
                                            <p:cond delay="0"/>
                                          </p:stCondLst>
                                        </p:cTn>
                                        <p:tgtEl>
                                          <p:spTgt spid="269"/>
                                        </p:tgtEl>
                                        <p:attrNameLst>
                                          <p:attrName>style.visibility</p:attrName>
                                        </p:attrNameLst>
                                      </p:cBhvr>
                                      <p:to>
                                        <p:strVal val="visible"/>
                                      </p:to>
                                    </p:set>
                                    <p:animEffect transition="in" filter="fade">
                                      <p:cBhvr>
                                        <p:cTn id="42" dur="1"/>
                                        <p:tgtEl>
                                          <p:spTgt spid="269"/>
                                        </p:tgtEl>
                                      </p:cBhvr>
                                    </p:animEffect>
                                  </p:childTnLst>
                                </p:cTn>
                              </p:par>
                              <p:par>
                                <p:cTn id="43" presetID="10" presetClass="entr" presetSubtype="0" fill="hold" nodeType="withEffect">
                                  <p:stCondLst>
                                    <p:cond delay="0"/>
                                  </p:stCondLst>
                                  <p:childTnLst>
                                    <p:set>
                                      <p:cBhvr>
                                        <p:cTn id="44" dur="1" fill="hold">
                                          <p:stCondLst>
                                            <p:cond delay="0"/>
                                          </p:stCondLst>
                                        </p:cTn>
                                        <p:tgtEl>
                                          <p:spTgt spid="268"/>
                                        </p:tgtEl>
                                        <p:attrNameLst>
                                          <p:attrName>style.visibility</p:attrName>
                                        </p:attrNameLst>
                                      </p:cBhvr>
                                      <p:to>
                                        <p:strVal val="visible"/>
                                      </p:to>
                                    </p:set>
                                    <p:animEffect transition="in" filter="fade">
                                      <p:cBhvr>
                                        <p:cTn id="45" dur="1"/>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br>
              <a:rPr lang="en-US" sz="4400" b="0" i="0" u="none" strike="noStrike" cap="none" baseline="0" dirty="0" smtClean="0">
                <a:solidFill>
                  <a:schemeClr val="dk1"/>
                </a:solidFill>
                <a:latin typeface="Calibri"/>
                <a:ea typeface="Calibri"/>
                <a:cs typeface="Calibri"/>
                <a:sym typeface="Calibri"/>
              </a:rPr>
            </a:br>
            <a:r>
              <a:rPr lang="en-US" sz="3200" dirty="0" smtClean="0">
                <a:solidFill>
                  <a:schemeClr val="tx1">
                    <a:lumMod val="65000"/>
                    <a:lumOff val="35000"/>
                  </a:schemeClr>
                </a:solidFill>
                <a:latin typeface="Calibri"/>
                <a:ea typeface="Calibri"/>
                <a:cs typeface="Calibri"/>
                <a:sym typeface="Calibri"/>
              </a:rPr>
              <a:t>Scheduling: Status and Experiences</a:t>
            </a:r>
            <a:endParaRPr lang="en-US" sz="3200" b="0" i="0" u="none" strike="noStrike" cap="none" baseline="0" dirty="0">
              <a:solidFill>
                <a:schemeClr val="tx1">
                  <a:lumMod val="65000"/>
                  <a:lumOff val="35000"/>
                </a:schemeClr>
              </a:solidFill>
              <a:latin typeface="Calibri"/>
              <a:ea typeface="Calibri"/>
              <a:cs typeface="Calibri"/>
              <a:sym typeface="Calibri"/>
            </a:endParaRPr>
          </a:p>
        </p:txBody>
      </p:sp>
      <p:sp>
        <p:nvSpPr>
          <p:cNvPr id="277" name="Shape 277"/>
          <p:cNvSpPr txBox="1">
            <a:spLocks noGrp="1"/>
          </p:cNvSpPr>
          <p:nvPr>
            <p:ph type="body" idx="4294967295"/>
          </p:nvPr>
        </p:nvSpPr>
        <p:spPr>
          <a:xfrm>
            <a:off x="152400" y="1600200"/>
            <a:ext cx="3962400" cy="5029199"/>
          </a:xfrm>
          <a:prstGeom prst="rect">
            <a:avLst/>
          </a:prstGeom>
          <a:noFill/>
          <a:ln>
            <a:noFill/>
          </a:ln>
        </p:spPr>
        <p:txBody>
          <a:bodyPr lIns="91425" tIns="45700" rIns="91425" bIns="45700" anchor="t" anchorCtr="0">
            <a:noAutofit/>
          </a:bodyPr>
          <a:lstStyle/>
          <a:p>
            <a:pPr indent="-342900">
              <a:lnSpc>
                <a:spcPct val="80000"/>
              </a:lnSpc>
              <a:spcBef>
                <a:spcPts val="600"/>
              </a:spcBef>
              <a:buSzPct val="97826"/>
            </a:pPr>
            <a:r>
              <a:rPr lang="en-US" sz="2250" b="0" i="0" u="none" strike="noStrike" cap="none" baseline="0" dirty="0" smtClean="0">
                <a:solidFill>
                  <a:schemeClr val="dk1"/>
                </a:solidFill>
                <a:latin typeface="Calibri"/>
                <a:ea typeface="Calibri"/>
                <a:cs typeface="Calibri"/>
                <a:sym typeface="Calibri"/>
              </a:rPr>
              <a:t>Status: Implemented </a:t>
            </a:r>
            <a:r>
              <a:rPr lang="en-US" sz="2250" b="0" i="0" u="none" strike="noStrike" cap="none" baseline="0" dirty="0">
                <a:solidFill>
                  <a:schemeClr val="dk1"/>
                </a:solidFill>
                <a:latin typeface="Calibri"/>
                <a:ea typeface="Calibri"/>
                <a:cs typeface="Calibri"/>
                <a:sym typeface="Calibri"/>
              </a:rPr>
              <a:t>gang scheduler </a:t>
            </a:r>
            <a:r>
              <a:rPr lang="en-US" sz="2250" dirty="0" smtClean="0">
                <a:solidFill>
                  <a:schemeClr val="dk1"/>
                </a:solidFill>
                <a:latin typeface="Calibri"/>
                <a:ea typeface="Calibri"/>
                <a:cs typeface="Calibri"/>
                <a:sym typeface="Calibri"/>
              </a:rPr>
              <a:t>on </a:t>
            </a:r>
            <a:r>
              <a:rPr lang="en-US" sz="2250" dirty="0" err="1" smtClean="0">
                <a:solidFill>
                  <a:schemeClr val="dk1"/>
                </a:solidFill>
                <a:latin typeface="Calibri"/>
                <a:ea typeface="Calibri"/>
                <a:cs typeface="Calibri"/>
                <a:sym typeface="Calibri"/>
              </a:rPr>
              <a:t>Xen</a:t>
            </a:r>
            <a:endParaRPr lang="en-US" sz="2250" dirty="0">
              <a:solidFill>
                <a:schemeClr val="dk1"/>
              </a:solidFill>
              <a:latin typeface="Calibri"/>
              <a:ea typeface="Calibri"/>
              <a:cs typeface="Calibri"/>
              <a:sym typeface="Calibri"/>
            </a:endParaRP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Target performance predictability and synchronization overheads</a:t>
            </a:r>
          </a:p>
          <a:p>
            <a:pPr lvl="1" indent="-342900">
              <a:lnSpc>
                <a:spcPct val="80000"/>
              </a:lnSpc>
              <a:spcBef>
                <a:spcPts val="600"/>
              </a:spcBef>
              <a:buSzPct val="97826"/>
            </a:pPr>
            <a:r>
              <a:rPr lang="en-US" sz="1950" b="0" i="0" u="none" strike="noStrike" cap="none" baseline="0" dirty="0" smtClean="0">
                <a:solidFill>
                  <a:schemeClr val="dk1"/>
                </a:solidFill>
                <a:latin typeface="Calibri"/>
                <a:ea typeface="Calibri"/>
                <a:cs typeface="Calibri"/>
                <a:sym typeface="Calibri"/>
              </a:rPr>
              <a:t>Benchmarked with Micro-benchmark</a:t>
            </a:r>
            <a:r>
              <a:rPr lang="en-US" sz="1950" b="0" i="0" u="none" strike="noStrike" cap="none" dirty="0" smtClean="0">
                <a:solidFill>
                  <a:schemeClr val="dk1"/>
                </a:solidFill>
                <a:latin typeface="Calibri"/>
                <a:ea typeface="Calibri"/>
                <a:cs typeface="Calibri"/>
                <a:sym typeface="Calibri"/>
              </a:rPr>
              <a:t> and HPC-oriented solid deformation simulation</a:t>
            </a:r>
          </a:p>
          <a:p>
            <a:pPr indent="-342900">
              <a:lnSpc>
                <a:spcPct val="80000"/>
              </a:lnSpc>
              <a:spcBef>
                <a:spcPts val="600"/>
              </a:spcBef>
              <a:buSzPct val="97826"/>
            </a:pPr>
            <a:endParaRPr lang="en-US" sz="1950" baseline="0" dirty="0">
              <a:solidFill>
                <a:schemeClr val="dk1"/>
              </a:solidFill>
              <a:latin typeface="Calibri"/>
              <a:ea typeface="Calibri"/>
              <a:cs typeface="Calibri"/>
              <a:sym typeface="Calibri"/>
            </a:endParaRPr>
          </a:p>
          <a:p>
            <a:pPr indent="-342900">
              <a:lnSpc>
                <a:spcPct val="80000"/>
              </a:lnSpc>
              <a:spcBef>
                <a:spcPts val="600"/>
              </a:spcBef>
              <a:buSzPct val="97826"/>
            </a:pPr>
            <a:r>
              <a:rPr lang="en-US" sz="2250" b="0" i="0" u="none" strike="noStrike" cap="none" dirty="0" smtClean="0">
                <a:solidFill>
                  <a:schemeClr val="dk1"/>
                </a:solidFill>
                <a:latin typeface="Calibri"/>
                <a:ea typeface="Calibri"/>
                <a:cs typeface="Calibri"/>
                <a:sym typeface="Calibri"/>
              </a:rPr>
              <a:t>Experiences</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Micro-benchmark shows reduced variability when gang scheduling</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Macro-benchmarks suffer from reduced CPU utilization</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Takeaway: Tradeoff between utilization and predictability</a:t>
            </a:r>
          </a:p>
        </p:txBody>
      </p:sp>
      <p:sp>
        <p:nvSpPr>
          <p:cNvPr id="18" name="Shape 265"/>
          <p:cNvSpPr/>
          <p:nvPr/>
        </p:nvSpPr>
        <p:spPr>
          <a:xfrm>
            <a:off x="8730764" y="4419600"/>
            <a:ext cx="3809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5" name="Shape 245"/>
          <p:cNvSpPr/>
          <p:nvPr/>
        </p:nvSpPr>
        <p:spPr>
          <a:xfrm>
            <a:off x="4082563" y="5029200"/>
            <a:ext cx="47243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6" name="Shape 246"/>
          <p:cNvSpPr/>
          <p:nvPr/>
        </p:nvSpPr>
        <p:spPr>
          <a:xfrm>
            <a:off x="4082564" y="3657600"/>
            <a:ext cx="4724399" cy="13716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 </a:t>
            </a:r>
            <a:r>
              <a:rPr lang="en-US" sz="1800" b="0" i="0" u="none" strike="noStrike" cap="none" baseline="0" dirty="0">
                <a:solidFill>
                  <a:schemeClr val="dk1"/>
                </a:solidFill>
                <a:latin typeface="Calibri"/>
                <a:ea typeface="Calibri"/>
                <a:cs typeface="Calibri"/>
                <a:sym typeface="Calibri"/>
              </a:rPr>
              <a:t>OS (modified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8" name="Shape 248"/>
          <p:cNvSpPr/>
          <p:nvPr/>
        </p:nvSpPr>
        <p:spPr>
          <a:xfrm>
            <a:off x="4082564" y="3048000"/>
            <a:ext cx="1002145"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9" name="Shape 249"/>
          <p:cNvSpPr/>
          <p:nvPr/>
        </p:nvSpPr>
        <p:spPr>
          <a:xfrm>
            <a:off x="5657364" y="4114800"/>
            <a:ext cx="100214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10" name="Shape 250"/>
          <p:cNvSpPr/>
          <p:nvPr/>
        </p:nvSpPr>
        <p:spPr>
          <a:xfrm>
            <a:off x="5084709" y="1981200"/>
            <a:ext cx="1861126"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11" name="Shape 251"/>
          <p:cNvSpPr/>
          <p:nvPr/>
        </p:nvSpPr>
        <p:spPr>
          <a:xfrm>
            <a:off x="5084709" y="3352800"/>
            <a:ext cx="1861126"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12" name="Shape 252"/>
          <p:cNvSpPr/>
          <p:nvPr/>
        </p:nvSpPr>
        <p:spPr>
          <a:xfrm>
            <a:off x="5084709" y="3048000"/>
            <a:ext cx="1861126"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13" name="Shape 253"/>
          <p:cNvSpPr/>
          <p:nvPr/>
        </p:nvSpPr>
        <p:spPr>
          <a:xfrm>
            <a:off x="5084709" y="2743200"/>
            <a:ext cx="1861126"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14" name="Shape 254"/>
          <p:cNvSpPr/>
          <p:nvPr/>
        </p:nvSpPr>
        <p:spPr>
          <a:xfrm>
            <a:off x="5084709" y="2438400"/>
            <a:ext cx="1861126"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5" name="Shape 255"/>
          <p:cNvSpPr/>
          <p:nvPr/>
        </p:nvSpPr>
        <p:spPr>
          <a:xfrm>
            <a:off x="6945837" y="2743200"/>
            <a:ext cx="1861126"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dirty="0" smtClean="0">
                <a:solidFill>
                  <a:schemeClr val="dk1"/>
                </a:solidFill>
                <a:latin typeface="Calibri"/>
                <a:ea typeface="Calibri"/>
                <a:cs typeface="Calibri"/>
                <a:sym typeface="Calibri"/>
              </a:rPr>
              <a:t>XARCC</a:t>
            </a:r>
            <a:r>
              <a:rPr lang="en-US" sz="1600" b="0" i="0" u="none" strike="noStrike" cap="none" baseline="0" dirty="0" smtClean="0">
                <a:solidFill>
                  <a:schemeClr val="dk1"/>
                </a:solidFill>
                <a:latin typeface="Calibri"/>
                <a:ea typeface="Calibri"/>
                <a:cs typeface="Calibri"/>
                <a:sym typeface="Calibri"/>
              </a:rPr>
              <a:t> </a:t>
            </a:r>
            <a:r>
              <a:rPr lang="en-US" sz="1600" b="0" i="0" u="none" strike="noStrike" cap="none" baseline="0" dirty="0">
                <a:solidFill>
                  <a:schemeClr val="dk1"/>
                </a:solidFill>
                <a:latin typeface="Calibri"/>
                <a:ea typeface="Calibri"/>
                <a:cs typeface="Calibri"/>
                <a:sym typeface="Calibri"/>
              </a:rPr>
              <a:t>Cell</a:t>
            </a:r>
          </a:p>
        </p:txBody>
      </p:sp>
      <p:sp>
        <p:nvSpPr>
          <p:cNvPr id="16" name="Shape 256"/>
          <p:cNvSpPr/>
          <p:nvPr/>
        </p:nvSpPr>
        <p:spPr>
          <a:xfrm>
            <a:off x="6945837" y="3352800"/>
            <a:ext cx="1861126"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17" name="Shape 257"/>
          <p:cNvSpPr/>
          <p:nvPr/>
        </p:nvSpPr>
        <p:spPr>
          <a:xfrm>
            <a:off x="6945837" y="3048000"/>
            <a:ext cx="1861126"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9" name="Shape 270"/>
          <p:cNvSpPr/>
          <p:nvPr/>
        </p:nvSpPr>
        <p:spPr>
          <a:xfrm>
            <a:off x="7947982" y="3657600"/>
            <a:ext cx="214745"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 name="Shape 271"/>
          <p:cNvSpPr/>
          <p:nvPr/>
        </p:nvSpPr>
        <p:spPr>
          <a:xfrm>
            <a:off x="6945837" y="4114800"/>
            <a:ext cx="1632526"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22" name="Shape 250"/>
          <p:cNvSpPr/>
          <p:nvPr/>
        </p:nvSpPr>
        <p:spPr>
          <a:xfrm>
            <a:off x="5073163" y="1981200"/>
            <a:ext cx="1861126" cy="1676399"/>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3" name="Shape 250"/>
          <p:cNvSpPr/>
          <p:nvPr/>
        </p:nvSpPr>
        <p:spPr>
          <a:xfrm>
            <a:off x="4082563" y="3657600"/>
            <a:ext cx="4724400" cy="1828800"/>
          </a:xfrm>
          <a:prstGeom prst="roundRect">
            <a:avLst>
              <a:gd name="adj" fmla="val 0"/>
            </a:avLst>
          </a:prstGeom>
          <a:solidFill>
            <a:schemeClr val="tx1">
              <a:lumMod val="75000"/>
              <a:lumOff val="25000"/>
              <a:alpha val="83000"/>
            </a:schemeClr>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4" name="Shape 250"/>
          <p:cNvSpPr/>
          <p:nvPr/>
        </p:nvSpPr>
        <p:spPr>
          <a:xfrm>
            <a:off x="4082563" y="3048000"/>
            <a:ext cx="990600" cy="6096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5" name="Shape 250"/>
          <p:cNvSpPr/>
          <p:nvPr/>
        </p:nvSpPr>
        <p:spPr>
          <a:xfrm>
            <a:off x="6901963" y="2743200"/>
            <a:ext cx="1905000" cy="9144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7" name="Shape 247"/>
          <p:cNvSpPr/>
          <p:nvPr/>
        </p:nvSpPr>
        <p:spPr>
          <a:xfrm>
            <a:off x="4311163" y="4114800"/>
            <a:ext cx="113145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dirty="0">
                <a:solidFill>
                  <a:schemeClr val="lt1"/>
                </a:solidFill>
                <a:latin typeface="Calibri"/>
                <a:ea typeface="Calibri"/>
                <a:cs typeface="Calibri"/>
                <a:sym typeface="Calibri"/>
              </a:rPr>
              <a:t>Cell Scheduler</a:t>
            </a:r>
          </a:p>
        </p:txBody>
      </p:sp>
      <p:sp>
        <p:nvSpPr>
          <p:cNvPr id="28"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24</a:t>
            </a:fld>
            <a:endParaRPr lang="en-US" sz="2200" b="1" dirty="0"/>
          </a:p>
        </p:txBody>
      </p:sp>
    </p:spTree>
    <p:extLst>
      <p:ext uri="{BB962C8B-B14F-4D97-AF65-F5344CB8AC3E}">
        <p14:creationId xmlns:p14="http://schemas.microsoft.com/office/powerpoint/2010/main" val="105943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br>
              <a:rPr lang="en-US" sz="4400" b="0" i="0" u="none" strike="noStrike" cap="none" baseline="0" dirty="0" smtClean="0">
                <a:solidFill>
                  <a:schemeClr val="dk1"/>
                </a:solidFill>
                <a:latin typeface="Calibri"/>
                <a:ea typeface="Calibri"/>
                <a:cs typeface="Calibri"/>
                <a:sym typeface="Calibri"/>
              </a:rPr>
            </a:br>
            <a:r>
              <a:rPr lang="en-US" sz="3200" dirty="0" smtClean="0">
                <a:solidFill>
                  <a:schemeClr val="tx1">
                    <a:lumMod val="65000"/>
                    <a:lumOff val="35000"/>
                  </a:schemeClr>
                </a:solidFill>
                <a:latin typeface="Calibri"/>
                <a:ea typeface="Calibri"/>
                <a:cs typeface="Calibri"/>
                <a:sym typeface="Calibri"/>
              </a:rPr>
              <a:t>Library OS: Status and Experiences</a:t>
            </a:r>
            <a:endParaRPr lang="en-US" sz="3200" b="0" i="0" u="none" strike="noStrike" cap="none" baseline="0" dirty="0">
              <a:solidFill>
                <a:schemeClr val="tx1">
                  <a:lumMod val="65000"/>
                  <a:lumOff val="35000"/>
                </a:schemeClr>
              </a:solidFill>
              <a:latin typeface="Calibri"/>
              <a:ea typeface="Calibri"/>
              <a:cs typeface="Calibri"/>
              <a:sym typeface="Calibri"/>
            </a:endParaRPr>
          </a:p>
        </p:txBody>
      </p:sp>
      <p:sp>
        <p:nvSpPr>
          <p:cNvPr id="277" name="Shape 277"/>
          <p:cNvSpPr txBox="1">
            <a:spLocks noGrp="1"/>
          </p:cNvSpPr>
          <p:nvPr>
            <p:ph type="body" idx="4294967295"/>
          </p:nvPr>
        </p:nvSpPr>
        <p:spPr>
          <a:xfrm>
            <a:off x="152400" y="1600200"/>
            <a:ext cx="3733800" cy="5029199"/>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450"/>
              </a:spcBef>
              <a:buClr>
                <a:schemeClr val="dk1"/>
              </a:buClr>
              <a:buSzPct val="97826"/>
            </a:pPr>
            <a:r>
              <a:rPr lang="en-US" sz="2250" b="0" i="0" u="none" strike="noStrike" cap="none" baseline="0" dirty="0" smtClean="0">
                <a:solidFill>
                  <a:schemeClr val="dk1"/>
                </a:solidFill>
                <a:latin typeface="Calibri"/>
                <a:ea typeface="Calibri"/>
                <a:cs typeface="Calibri"/>
                <a:sym typeface="Calibri"/>
              </a:rPr>
              <a:t>Status: Implemented stripped</a:t>
            </a:r>
            <a:r>
              <a:rPr lang="en-US" sz="2250" b="0" i="0" u="none" strike="noStrike" cap="none" dirty="0" smtClean="0">
                <a:solidFill>
                  <a:schemeClr val="dk1"/>
                </a:solidFill>
                <a:latin typeface="Calibri"/>
                <a:ea typeface="Calibri"/>
                <a:cs typeface="Calibri"/>
                <a:sym typeface="Calibri"/>
              </a:rPr>
              <a:t> down OS for cells (</a:t>
            </a:r>
            <a:r>
              <a:rPr lang="en-US" sz="2250" b="0" i="0" u="none" strike="noStrike" cap="none" dirty="0" err="1" smtClean="0">
                <a:solidFill>
                  <a:schemeClr val="dk1"/>
                </a:solidFill>
                <a:latin typeface="Calibri"/>
                <a:ea typeface="Calibri"/>
                <a:cs typeface="Calibri"/>
                <a:sym typeface="Calibri"/>
              </a:rPr>
              <a:t>CellOS</a:t>
            </a:r>
            <a:r>
              <a:rPr lang="en-US" sz="2250" b="0" i="0" u="none" strike="noStrike" cap="none" dirty="0" smtClean="0">
                <a:solidFill>
                  <a:schemeClr val="dk1"/>
                </a:solidFill>
                <a:latin typeface="Calibri"/>
                <a:ea typeface="Calibri"/>
                <a:cs typeface="Calibri"/>
                <a:sym typeface="Calibri"/>
              </a:rPr>
              <a:t>)</a:t>
            </a: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Based </a:t>
            </a:r>
            <a:r>
              <a:rPr lang="en-US" sz="1950" b="0" i="0" u="none" strike="noStrike" cap="none" baseline="0" dirty="0">
                <a:solidFill>
                  <a:schemeClr val="dk1"/>
                </a:solidFill>
                <a:latin typeface="Calibri"/>
                <a:ea typeface="Calibri"/>
                <a:cs typeface="Calibri"/>
                <a:sym typeface="Calibri"/>
              </a:rPr>
              <a:t>on Guk</a:t>
            </a:r>
            <a:r>
              <a:rPr lang="en-US" sz="1950" b="0" i="0" u="none" strike="noStrike" cap="none" baseline="30000" dirty="0">
                <a:solidFill>
                  <a:schemeClr val="dk1"/>
                </a:solidFill>
                <a:latin typeface="Calibri"/>
                <a:ea typeface="Calibri"/>
                <a:cs typeface="Calibri"/>
                <a:sym typeface="Calibri"/>
              </a:rPr>
              <a:t>1</a:t>
            </a:r>
            <a:r>
              <a:rPr lang="en-US" sz="1950" b="0" i="0" u="none" strike="noStrike" cap="none" baseline="0" dirty="0">
                <a:solidFill>
                  <a:schemeClr val="dk1"/>
                </a:solidFill>
                <a:latin typeface="Calibri"/>
                <a:ea typeface="Calibri"/>
                <a:cs typeface="Calibri"/>
                <a:sym typeface="Calibri"/>
              </a:rPr>
              <a:t> and newLib</a:t>
            </a:r>
            <a:r>
              <a:rPr lang="en-US" sz="1950" b="0" i="0" u="none" strike="noStrike" cap="none" baseline="30000" dirty="0">
                <a:solidFill>
                  <a:schemeClr val="dk1"/>
                </a:solidFill>
                <a:latin typeface="Calibri"/>
                <a:ea typeface="Calibri"/>
                <a:cs typeface="Calibri"/>
                <a:sym typeface="Calibri"/>
              </a:rPr>
              <a:t>2 </a:t>
            </a:r>
            <a:endParaRPr lang="en-US" sz="1950" baseline="30000" dirty="0">
              <a:solidFill>
                <a:schemeClr val="dk1"/>
              </a:solidFill>
              <a:latin typeface="Calibri"/>
              <a:ea typeface="Calibri"/>
              <a:cs typeface="Calibri"/>
              <a:sym typeface="Calibri"/>
            </a:endParaRP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Supports </a:t>
            </a:r>
            <a:r>
              <a:rPr lang="en-US" sz="1950" b="0" i="0" u="none" strike="noStrike" cap="none" baseline="0" dirty="0">
                <a:solidFill>
                  <a:schemeClr val="dk1"/>
                </a:solidFill>
                <a:latin typeface="Calibri"/>
                <a:ea typeface="Calibri"/>
                <a:cs typeface="Calibri"/>
                <a:sym typeface="Calibri"/>
              </a:rPr>
              <a:t>a subset of </a:t>
            </a:r>
            <a:r>
              <a:rPr lang="en-US" sz="1950" b="0" i="0" u="none" strike="noStrike" cap="none" baseline="0" dirty="0" smtClean="0">
                <a:solidFill>
                  <a:schemeClr val="dk1"/>
                </a:solidFill>
                <a:latin typeface="Calibri"/>
                <a:ea typeface="Calibri"/>
                <a:cs typeface="Calibri"/>
                <a:sym typeface="Calibri"/>
              </a:rPr>
              <a:t>POSIX</a:t>
            </a: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Ported </a:t>
            </a:r>
            <a:r>
              <a:rPr lang="en-US" sz="1950" b="0" i="0" u="none" strike="noStrike" cap="none" baseline="0" dirty="0" err="1" smtClean="0">
                <a:solidFill>
                  <a:schemeClr val="dk1"/>
                </a:solidFill>
                <a:latin typeface="Calibri"/>
                <a:ea typeface="Calibri"/>
                <a:cs typeface="Calibri"/>
                <a:sym typeface="Calibri"/>
              </a:rPr>
              <a:t>Pthread</a:t>
            </a:r>
            <a:r>
              <a:rPr lang="en-US" sz="1950" b="0" i="0" u="none" strike="noStrike" cap="none" baseline="0" dirty="0" smtClean="0">
                <a:solidFill>
                  <a:schemeClr val="dk1"/>
                </a:solidFill>
                <a:latin typeface="Calibri"/>
                <a:ea typeface="Calibri"/>
                <a:cs typeface="Calibri"/>
                <a:sym typeface="Calibri"/>
              </a:rPr>
              <a:t> </a:t>
            </a:r>
            <a:r>
              <a:rPr lang="en-US" sz="1950" b="0" i="0" u="none" strike="noStrike" cap="none" baseline="0" dirty="0">
                <a:solidFill>
                  <a:schemeClr val="dk1"/>
                </a:solidFill>
                <a:latin typeface="Calibri"/>
                <a:ea typeface="Calibri"/>
                <a:cs typeface="Calibri"/>
                <a:sym typeface="Calibri"/>
              </a:rPr>
              <a:t>based </a:t>
            </a:r>
            <a:r>
              <a:rPr lang="en-US" sz="1950" b="0" i="0" u="none" strike="noStrike" cap="none" baseline="0" dirty="0" smtClean="0">
                <a:solidFill>
                  <a:schemeClr val="dk1"/>
                </a:solidFill>
                <a:latin typeface="Calibri"/>
                <a:ea typeface="Calibri"/>
                <a:cs typeface="Calibri"/>
                <a:sym typeface="Calibri"/>
              </a:rPr>
              <a:t>benchmarks</a:t>
            </a:r>
          </a:p>
          <a:p>
            <a:pPr indent="-342900">
              <a:lnSpc>
                <a:spcPct val="80000"/>
              </a:lnSpc>
              <a:spcBef>
                <a:spcPts val="450"/>
              </a:spcBef>
              <a:buSzPct val="97826"/>
            </a:pPr>
            <a:endParaRPr lang="en-US" sz="1950" dirty="0" smtClean="0">
              <a:solidFill>
                <a:schemeClr val="dk1"/>
              </a:solidFill>
              <a:latin typeface="Calibri"/>
              <a:ea typeface="Calibri"/>
              <a:cs typeface="Calibri"/>
              <a:sym typeface="Calibri"/>
            </a:endParaRPr>
          </a:p>
          <a:p>
            <a:pPr indent="-342900">
              <a:lnSpc>
                <a:spcPct val="80000"/>
              </a:lnSpc>
              <a:spcBef>
                <a:spcPts val="450"/>
              </a:spcBef>
              <a:buSzPct val="97826"/>
            </a:pPr>
            <a:r>
              <a:rPr lang="en-US" sz="2250" dirty="0" smtClean="0">
                <a:solidFill>
                  <a:schemeClr val="dk1"/>
                </a:solidFill>
                <a:latin typeface="Calibri"/>
                <a:ea typeface="Calibri"/>
                <a:cs typeface="Calibri"/>
                <a:sym typeface="Calibri"/>
              </a:rPr>
              <a:t>Experiences</a:t>
            </a:r>
          </a:p>
          <a:p>
            <a:pPr lvl="1" indent="-342900">
              <a:lnSpc>
                <a:spcPct val="80000"/>
              </a:lnSpc>
              <a:spcBef>
                <a:spcPts val="450"/>
              </a:spcBef>
              <a:buSzPct val="97826"/>
            </a:pPr>
            <a:r>
              <a:rPr lang="en-US" sz="1950" dirty="0">
                <a:solidFill>
                  <a:schemeClr val="dk1"/>
                </a:solidFill>
                <a:latin typeface="Calibri"/>
                <a:ea typeface="Calibri"/>
                <a:cs typeface="Calibri"/>
                <a:sym typeface="Calibri"/>
              </a:rPr>
              <a:t>Some single-application benchmarks are slower on </a:t>
            </a:r>
            <a:r>
              <a:rPr lang="en-US" sz="1950" dirty="0" err="1">
                <a:solidFill>
                  <a:schemeClr val="dk1"/>
                </a:solidFill>
                <a:latin typeface="Calibri"/>
                <a:ea typeface="Calibri"/>
                <a:cs typeface="Calibri"/>
                <a:sym typeface="Calibri"/>
              </a:rPr>
              <a:t>CellOS</a:t>
            </a:r>
            <a:r>
              <a:rPr lang="en-US" sz="1950" dirty="0">
                <a:solidFill>
                  <a:schemeClr val="dk1"/>
                </a:solidFill>
                <a:latin typeface="Calibri"/>
                <a:ea typeface="Calibri"/>
                <a:cs typeface="Calibri"/>
                <a:sym typeface="Calibri"/>
              </a:rPr>
              <a:t> than on </a:t>
            </a:r>
            <a:r>
              <a:rPr lang="en-US" sz="1950" dirty="0" smtClean="0">
                <a:solidFill>
                  <a:schemeClr val="dk1"/>
                </a:solidFill>
                <a:latin typeface="Calibri"/>
                <a:ea typeface="Calibri"/>
                <a:cs typeface="Calibri"/>
                <a:sym typeface="Calibri"/>
              </a:rPr>
              <a:t>Linux</a:t>
            </a:r>
          </a:p>
          <a:p>
            <a:pPr lvl="1" indent="-342900">
              <a:lnSpc>
                <a:spcPct val="80000"/>
              </a:lnSpc>
              <a:spcBef>
                <a:spcPts val="450"/>
              </a:spcBef>
              <a:buSzPct val="97826"/>
            </a:pPr>
            <a:r>
              <a:rPr lang="en-US" sz="1950" dirty="0" smtClean="0">
                <a:solidFill>
                  <a:schemeClr val="dk1"/>
                </a:solidFill>
                <a:latin typeface="Calibri"/>
                <a:ea typeface="Calibri"/>
                <a:cs typeface="Calibri"/>
                <a:sym typeface="Calibri"/>
              </a:rPr>
              <a:t>Debugging is very difficult</a:t>
            </a:r>
          </a:p>
          <a:p>
            <a:pPr lvl="1" indent="-342900">
              <a:lnSpc>
                <a:spcPct val="80000"/>
              </a:lnSpc>
              <a:spcBef>
                <a:spcPts val="450"/>
              </a:spcBef>
              <a:buSzPct val="97826"/>
            </a:pPr>
            <a:r>
              <a:rPr lang="en-US" sz="1950" dirty="0" smtClean="0">
                <a:solidFill>
                  <a:schemeClr val="dk1"/>
                </a:solidFill>
                <a:latin typeface="Calibri"/>
                <a:ea typeface="Calibri"/>
                <a:cs typeface="Calibri"/>
                <a:sym typeface="Calibri"/>
              </a:rPr>
              <a:t>Need to understand pros/cons better</a:t>
            </a:r>
            <a:endParaRPr lang="en-US" sz="1950" dirty="0">
              <a:solidFill>
                <a:schemeClr val="dk1"/>
              </a:solidFill>
              <a:latin typeface="Calibri"/>
              <a:ea typeface="Calibri"/>
              <a:cs typeface="Calibri"/>
              <a:sym typeface="Calibri"/>
            </a:endParaRPr>
          </a:p>
        </p:txBody>
      </p:sp>
      <p:sp>
        <p:nvSpPr>
          <p:cNvPr id="5" name="Shape 265"/>
          <p:cNvSpPr/>
          <p:nvPr/>
        </p:nvSpPr>
        <p:spPr>
          <a:xfrm>
            <a:off x="8686801" y="4419600"/>
            <a:ext cx="3809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6" name="Shape 245"/>
          <p:cNvSpPr/>
          <p:nvPr/>
        </p:nvSpPr>
        <p:spPr>
          <a:xfrm>
            <a:off x="4038600" y="5029200"/>
            <a:ext cx="47243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7" name="Shape 246"/>
          <p:cNvSpPr/>
          <p:nvPr/>
        </p:nvSpPr>
        <p:spPr>
          <a:xfrm>
            <a:off x="4038601" y="3657600"/>
            <a:ext cx="4724399" cy="13716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smtClean="0">
                <a:solidFill>
                  <a:schemeClr val="dk1"/>
                </a:solidFill>
                <a:latin typeface="Calibri"/>
                <a:ea typeface="Calibri"/>
                <a:cs typeface="Calibri"/>
                <a:sym typeface="Calibri"/>
              </a:rPr>
              <a:t>XARCC</a:t>
            </a:r>
            <a:r>
              <a:rPr lang="en-US" sz="1800" b="0" i="0" u="none" strike="noStrike" cap="none" baseline="0" dirty="0" smtClean="0">
                <a:solidFill>
                  <a:schemeClr val="dk1"/>
                </a:solidFill>
                <a:latin typeface="Calibri"/>
                <a:ea typeface="Calibri"/>
                <a:cs typeface="Calibri"/>
                <a:sym typeface="Calibri"/>
              </a:rPr>
              <a:t> </a:t>
            </a:r>
            <a:r>
              <a:rPr lang="en-US" sz="1800" b="0" i="0" u="none" strike="noStrike" cap="none" baseline="0" dirty="0">
                <a:solidFill>
                  <a:schemeClr val="dk1"/>
                </a:solidFill>
                <a:latin typeface="Calibri"/>
                <a:ea typeface="Calibri"/>
                <a:cs typeface="Calibri"/>
                <a:sym typeface="Calibri"/>
              </a:rPr>
              <a:t>OS (modified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8" name="Shape 247"/>
          <p:cNvSpPr/>
          <p:nvPr/>
        </p:nvSpPr>
        <p:spPr>
          <a:xfrm>
            <a:off x="4267200" y="4114800"/>
            <a:ext cx="113145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dirty="0">
                <a:solidFill>
                  <a:schemeClr val="lt1"/>
                </a:solidFill>
                <a:latin typeface="Calibri"/>
                <a:ea typeface="Calibri"/>
                <a:cs typeface="Calibri"/>
                <a:sym typeface="Calibri"/>
              </a:rPr>
              <a:t>Cell Scheduler</a:t>
            </a:r>
          </a:p>
        </p:txBody>
      </p:sp>
      <p:sp>
        <p:nvSpPr>
          <p:cNvPr id="9" name="Shape 248"/>
          <p:cNvSpPr/>
          <p:nvPr/>
        </p:nvSpPr>
        <p:spPr>
          <a:xfrm>
            <a:off x="4038601" y="3048000"/>
            <a:ext cx="1002145"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10" name="Shape 249"/>
          <p:cNvSpPr/>
          <p:nvPr/>
        </p:nvSpPr>
        <p:spPr>
          <a:xfrm>
            <a:off x="5613401" y="4114800"/>
            <a:ext cx="100214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11" name="Shape 250"/>
          <p:cNvSpPr/>
          <p:nvPr/>
        </p:nvSpPr>
        <p:spPr>
          <a:xfrm>
            <a:off x="5040746" y="1981200"/>
            <a:ext cx="1861126"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12" name="Shape 251"/>
          <p:cNvSpPr/>
          <p:nvPr/>
        </p:nvSpPr>
        <p:spPr>
          <a:xfrm>
            <a:off x="5040746" y="3352800"/>
            <a:ext cx="1861126"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13" name="Shape 252"/>
          <p:cNvSpPr/>
          <p:nvPr/>
        </p:nvSpPr>
        <p:spPr>
          <a:xfrm>
            <a:off x="5040746" y="3048000"/>
            <a:ext cx="1861126"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14" name="Shape 253"/>
          <p:cNvSpPr/>
          <p:nvPr/>
        </p:nvSpPr>
        <p:spPr>
          <a:xfrm>
            <a:off x="5040746" y="2743200"/>
            <a:ext cx="1861126"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15" name="Shape 254"/>
          <p:cNvSpPr/>
          <p:nvPr/>
        </p:nvSpPr>
        <p:spPr>
          <a:xfrm>
            <a:off x="5040746" y="2438400"/>
            <a:ext cx="1861126"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6" name="Shape 255"/>
          <p:cNvSpPr/>
          <p:nvPr/>
        </p:nvSpPr>
        <p:spPr>
          <a:xfrm>
            <a:off x="6901874" y="2743200"/>
            <a:ext cx="1861126"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dirty="0" smtClean="0">
                <a:solidFill>
                  <a:schemeClr val="dk1"/>
                </a:solidFill>
                <a:latin typeface="Calibri"/>
                <a:ea typeface="Calibri"/>
                <a:cs typeface="Calibri"/>
                <a:sym typeface="Calibri"/>
              </a:rPr>
              <a:t>XARCC</a:t>
            </a:r>
            <a:r>
              <a:rPr lang="en-US" sz="1600" b="0" i="0" u="none" strike="noStrike" cap="none" baseline="0" dirty="0" smtClean="0">
                <a:solidFill>
                  <a:schemeClr val="dk1"/>
                </a:solidFill>
                <a:latin typeface="Calibri"/>
                <a:ea typeface="Calibri"/>
                <a:cs typeface="Calibri"/>
                <a:sym typeface="Calibri"/>
              </a:rPr>
              <a:t> </a:t>
            </a:r>
            <a:r>
              <a:rPr lang="en-US" sz="1600" b="0" i="0" u="none" strike="noStrike" cap="none" baseline="0" dirty="0">
                <a:solidFill>
                  <a:schemeClr val="dk1"/>
                </a:solidFill>
                <a:latin typeface="Calibri"/>
                <a:ea typeface="Calibri"/>
                <a:cs typeface="Calibri"/>
                <a:sym typeface="Calibri"/>
              </a:rPr>
              <a:t>Cell</a:t>
            </a:r>
          </a:p>
        </p:txBody>
      </p:sp>
      <p:sp>
        <p:nvSpPr>
          <p:cNvPr id="17" name="Shape 256"/>
          <p:cNvSpPr/>
          <p:nvPr/>
        </p:nvSpPr>
        <p:spPr>
          <a:xfrm>
            <a:off x="6901874" y="3352800"/>
            <a:ext cx="1861126"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18" name="Shape 257"/>
          <p:cNvSpPr/>
          <p:nvPr/>
        </p:nvSpPr>
        <p:spPr>
          <a:xfrm>
            <a:off x="6901874" y="3048000"/>
            <a:ext cx="1861126"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9" name="Shape 270"/>
          <p:cNvSpPr/>
          <p:nvPr/>
        </p:nvSpPr>
        <p:spPr>
          <a:xfrm>
            <a:off x="7904019" y="3657600"/>
            <a:ext cx="214745"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 name="Shape 271"/>
          <p:cNvSpPr/>
          <p:nvPr/>
        </p:nvSpPr>
        <p:spPr>
          <a:xfrm>
            <a:off x="6901874" y="4114800"/>
            <a:ext cx="1632526"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21" name="Shape 250"/>
          <p:cNvSpPr/>
          <p:nvPr/>
        </p:nvSpPr>
        <p:spPr>
          <a:xfrm>
            <a:off x="5029200" y="1981200"/>
            <a:ext cx="1861126" cy="1676399"/>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2" name="Shape 250"/>
          <p:cNvSpPr/>
          <p:nvPr/>
        </p:nvSpPr>
        <p:spPr>
          <a:xfrm>
            <a:off x="4038600" y="3657600"/>
            <a:ext cx="4724400" cy="18288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3" name="Shape 250"/>
          <p:cNvSpPr/>
          <p:nvPr/>
        </p:nvSpPr>
        <p:spPr>
          <a:xfrm>
            <a:off x="4038600" y="3048000"/>
            <a:ext cx="990600" cy="6096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25</a:t>
            </a:fld>
            <a:endParaRPr lang="en-US" sz="2200" b="1" dirty="0"/>
          </a:p>
        </p:txBody>
      </p:sp>
    </p:spTree>
    <p:extLst>
      <p:ext uri="{BB962C8B-B14F-4D97-AF65-F5344CB8AC3E}">
        <p14:creationId xmlns:p14="http://schemas.microsoft.com/office/powerpoint/2010/main" val="154467946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idx="4294967295"/>
          </p:nvPr>
        </p:nvSpPr>
        <p:spPr>
          <a:xfrm>
            <a:off x="0" y="274638"/>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Future Work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4294967295"/>
          </p:nvPr>
        </p:nvSpPr>
        <p:spPr>
          <a:xfrm>
            <a:off x="304800" y="1341437"/>
            <a:ext cx="8229600" cy="4525963"/>
          </a:xfrm>
          <a:prstGeom prst="rect">
            <a:avLst/>
          </a:prstGeom>
          <a:noFill/>
          <a:ln>
            <a:noFill/>
          </a:ln>
        </p:spPr>
        <p:txBody>
          <a:bodyPr lIns="91425" tIns="45700" rIns="91425" bIns="45700" anchor="t" anchorCtr="0">
            <a:noAutofit/>
          </a:bodyPr>
          <a:lstStyle/>
          <a:p>
            <a:pPr>
              <a:spcBef>
                <a:spcPts val="0"/>
              </a:spcBef>
            </a:pPr>
            <a:r>
              <a:rPr lang="en-US" sz="2400" b="0" i="0" u="none" strike="noStrike" cap="none" baseline="0" dirty="0" smtClean="0">
                <a:solidFill>
                  <a:schemeClr val="dk1"/>
                </a:solidFill>
                <a:latin typeface="Calibri"/>
                <a:ea typeface="Calibri"/>
                <a:cs typeface="Calibri"/>
                <a:sym typeface="Calibri"/>
              </a:rPr>
              <a:t>Still early days: Most features yet to be implemented</a:t>
            </a:r>
          </a:p>
          <a:p>
            <a:pPr lvl="1">
              <a:spcBef>
                <a:spcPts val="0"/>
              </a:spcBef>
            </a:pPr>
            <a:r>
              <a:rPr lang="en-US" sz="2400" dirty="0" smtClean="0">
                <a:solidFill>
                  <a:schemeClr val="dk1"/>
                </a:solidFill>
                <a:latin typeface="Calibri"/>
                <a:ea typeface="Calibri"/>
                <a:cs typeface="Calibri"/>
                <a:sym typeface="Calibri"/>
              </a:rPr>
              <a:t>Resource Monitor</a:t>
            </a:r>
          </a:p>
          <a:p>
            <a:pPr lvl="1">
              <a:spcBef>
                <a:spcPts val="0"/>
              </a:spcBef>
            </a:pPr>
            <a:r>
              <a:rPr lang="en-US" sz="2400" dirty="0" smtClean="0">
                <a:solidFill>
                  <a:schemeClr val="dk1"/>
                </a:solidFill>
                <a:latin typeface="Calibri"/>
                <a:ea typeface="Calibri"/>
                <a:cs typeface="Calibri"/>
                <a:sym typeface="Calibri"/>
              </a:rPr>
              <a:t>Dynamic Allocation Policies</a:t>
            </a:r>
          </a:p>
          <a:p>
            <a:pPr lvl="1">
              <a:spcBef>
                <a:spcPts val="0"/>
              </a:spcBef>
            </a:pPr>
            <a:r>
              <a:rPr lang="en-US" sz="2400" b="0" i="0" u="none" strike="noStrike" cap="none" baseline="0" dirty="0" smtClean="0">
                <a:solidFill>
                  <a:schemeClr val="dk1"/>
                </a:solidFill>
                <a:latin typeface="Calibri"/>
                <a:ea typeface="Calibri"/>
                <a:cs typeface="Calibri"/>
                <a:sym typeface="Calibri"/>
              </a:rPr>
              <a:t>Communication</a:t>
            </a:r>
            <a:r>
              <a:rPr lang="en-US" sz="2400" b="0" i="0" u="none" strike="noStrike" cap="none" dirty="0" smtClean="0">
                <a:solidFill>
                  <a:schemeClr val="dk1"/>
                </a:solidFill>
                <a:latin typeface="Calibri"/>
                <a:ea typeface="Calibri"/>
                <a:cs typeface="Calibri"/>
                <a:sym typeface="Calibri"/>
              </a:rPr>
              <a:t> channels and service discovery</a:t>
            </a:r>
          </a:p>
          <a:p>
            <a:pPr lvl="1">
              <a:spcBef>
                <a:spcPts val="0"/>
              </a:spcBef>
            </a:pPr>
            <a:endParaRPr lang="en-US" sz="2400" b="0" i="0" u="none" strike="noStrike" cap="none" baseline="0" dirty="0" smtClean="0">
              <a:solidFill>
                <a:schemeClr val="dk1"/>
              </a:solidFill>
              <a:latin typeface="Calibri"/>
              <a:ea typeface="Calibri"/>
              <a:cs typeface="Calibri"/>
              <a:sym typeface="Calibri"/>
            </a:endParaRPr>
          </a:p>
          <a:p>
            <a:pPr>
              <a:spcBef>
                <a:spcPts val="0"/>
              </a:spcBef>
            </a:pPr>
            <a:r>
              <a:rPr lang="en-US" sz="2400" dirty="0" smtClean="0">
                <a:solidFill>
                  <a:schemeClr val="dk1"/>
                </a:solidFill>
                <a:latin typeface="Calibri"/>
                <a:ea typeface="Calibri"/>
                <a:cs typeface="Calibri"/>
                <a:sym typeface="Calibri"/>
              </a:rPr>
              <a:t>Run on FireBox-0 with BITS</a:t>
            </a:r>
          </a:p>
          <a:p>
            <a:pPr lvl="1">
              <a:spcBef>
                <a:spcPts val="0"/>
              </a:spcBef>
            </a:pPr>
            <a:r>
              <a:rPr lang="en-US" sz="2400" dirty="0">
                <a:solidFill>
                  <a:schemeClr val="dk1"/>
                </a:solidFill>
                <a:latin typeface="Calibri"/>
                <a:ea typeface="Calibri"/>
                <a:cs typeface="Calibri"/>
                <a:sym typeface="Calibri"/>
              </a:rPr>
              <a:t> </a:t>
            </a:r>
            <a:r>
              <a:rPr lang="en-US" sz="2400" dirty="0" smtClean="0">
                <a:solidFill>
                  <a:schemeClr val="dk1"/>
                </a:solidFill>
                <a:latin typeface="Calibri"/>
                <a:ea typeface="Calibri"/>
                <a:cs typeface="Calibri"/>
                <a:sym typeface="Calibri"/>
              </a:rPr>
              <a:t>Can current workloads take advantage?</a:t>
            </a:r>
          </a:p>
          <a:p>
            <a:pPr lvl="1">
              <a:spcBef>
                <a:spcPts val="0"/>
              </a:spcBef>
            </a:pPr>
            <a:r>
              <a:rPr lang="en-US" sz="2400" dirty="0" smtClean="0">
                <a:solidFill>
                  <a:schemeClr val="dk1"/>
                </a:solidFill>
                <a:latin typeface="Calibri"/>
                <a:ea typeface="Calibri"/>
                <a:cs typeface="Calibri"/>
                <a:sym typeface="Calibri"/>
              </a:rPr>
              <a:t> Would custom HW change things?</a:t>
            </a:r>
          </a:p>
          <a:p>
            <a:pPr>
              <a:spcBef>
                <a:spcPts val="0"/>
              </a:spcBef>
            </a:pPr>
            <a:endParaRPr lang="en-US" sz="2400" b="0" i="0" u="none" strike="noStrike" cap="none" baseline="0" dirty="0" smtClean="0">
              <a:solidFill>
                <a:schemeClr val="dk1"/>
              </a:solidFill>
              <a:latin typeface="Calibri"/>
              <a:ea typeface="Calibri"/>
              <a:cs typeface="Calibri"/>
              <a:sym typeface="Calibri"/>
            </a:endParaRPr>
          </a:p>
          <a:p>
            <a:pPr>
              <a:spcBef>
                <a:spcPts val="0"/>
              </a:spcBef>
            </a:pPr>
            <a:r>
              <a:rPr lang="en-US" sz="2400" dirty="0" smtClean="0">
                <a:solidFill>
                  <a:schemeClr val="dk1"/>
                </a:solidFill>
                <a:latin typeface="Calibri"/>
                <a:ea typeface="Calibri"/>
                <a:cs typeface="Calibri"/>
                <a:sym typeface="Calibri"/>
              </a:rPr>
              <a:t>Big area of interest: 2-level scheduling and resource allocation</a:t>
            </a:r>
          </a:p>
          <a:p>
            <a:pPr lvl="1">
              <a:spcBef>
                <a:spcPts val="0"/>
              </a:spcBef>
            </a:pPr>
            <a:r>
              <a:rPr lang="en-US" sz="2400" dirty="0" smtClean="0">
                <a:solidFill>
                  <a:schemeClr val="dk1"/>
                </a:solidFill>
                <a:latin typeface="Calibri"/>
                <a:ea typeface="Calibri"/>
                <a:cs typeface="Calibri"/>
                <a:sym typeface="Calibri"/>
              </a:rPr>
              <a:t> Gang </a:t>
            </a:r>
            <a:r>
              <a:rPr lang="en-US" sz="2400" dirty="0">
                <a:solidFill>
                  <a:schemeClr val="dk1"/>
                </a:solidFill>
                <a:latin typeface="Calibri"/>
                <a:ea typeface="Calibri"/>
                <a:cs typeface="Calibri"/>
                <a:sym typeface="Calibri"/>
              </a:rPr>
              <a:t>scheduling needs deeper analysis and more sophisticated implementation</a:t>
            </a:r>
          </a:p>
          <a:p>
            <a:pPr lvl="1">
              <a:spcBef>
                <a:spcPts val="0"/>
              </a:spcBef>
            </a:pPr>
            <a:r>
              <a:rPr lang="en-US" sz="2400" b="0" i="0" u="none" strike="noStrike" cap="none" baseline="0" dirty="0" smtClean="0">
                <a:solidFill>
                  <a:schemeClr val="dk1"/>
                </a:solidFill>
                <a:latin typeface="Calibri"/>
                <a:ea typeface="Calibri"/>
                <a:cs typeface="Calibri"/>
                <a:sym typeface="Calibri"/>
              </a:rPr>
              <a:t> Advantages</a:t>
            </a:r>
            <a:r>
              <a:rPr lang="en-US" sz="2400" b="0" i="0" u="none" strike="noStrike" cap="none" dirty="0" smtClean="0">
                <a:solidFill>
                  <a:schemeClr val="dk1"/>
                </a:solidFill>
                <a:latin typeface="Calibri"/>
                <a:ea typeface="Calibri"/>
                <a:cs typeface="Calibri"/>
                <a:sym typeface="Calibri"/>
              </a:rPr>
              <a:t> of minimal OS </a:t>
            </a:r>
            <a:r>
              <a:rPr lang="en-US" sz="2400" b="0" i="0" u="none" strike="noStrike" cap="none" dirty="0" err="1" smtClean="0">
                <a:solidFill>
                  <a:schemeClr val="dk1"/>
                </a:solidFill>
                <a:latin typeface="Calibri"/>
                <a:ea typeface="Calibri"/>
                <a:cs typeface="Calibri"/>
                <a:sym typeface="Calibri"/>
              </a:rPr>
              <a:t>vs</a:t>
            </a:r>
            <a:r>
              <a:rPr lang="en-US" sz="2400" b="0" i="0" u="none" strike="noStrike" cap="none" dirty="0" smtClean="0">
                <a:solidFill>
                  <a:schemeClr val="dk1"/>
                </a:solidFill>
                <a:latin typeface="Calibri"/>
                <a:ea typeface="Calibri"/>
                <a:cs typeface="Calibri"/>
                <a:sym typeface="Calibri"/>
              </a:rPr>
              <a:t> Linux</a:t>
            </a:r>
            <a:endParaRPr lang="en-US" sz="2400" dirty="0" smtClean="0">
              <a:solidFill>
                <a:schemeClr val="dk1"/>
              </a:solidFill>
              <a:latin typeface="Calibri"/>
              <a:ea typeface="Calibri"/>
              <a:cs typeface="Calibri"/>
              <a:sym typeface="Calibri"/>
            </a:endParaRPr>
          </a:p>
          <a:p>
            <a:pPr marL="635000" lvl="1" indent="0">
              <a:spcBef>
                <a:spcPts val="0"/>
              </a:spcBef>
              <a:buNone/>
            </a:pPr>
            <a:endParaRPr lang="en-US" sz="2400" dirty="0">
              <a:solidFill>
                <a:schemeClr val="dk1"/>
              </a:solidFill>
              <a:latin typeface="Calibri"/>
              <a:ea typeface="Calibri"/>
              <a:cs typeface="Calibri"/>
              <a:sym typeface="Calibri"/>
            </a:endParaRP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26</a:t>
            </a:fld>
            <a:endParaRPr lang="en-US" sz="2200" b="1" dirty="0"/>
          </a:p>
        </p:txBody>
      </p:sp>
    </p:spTree>
    <p:extLst>
      <p:ext uri="{BB962C8B-B14F-4D97-AF65-F5344CB8AC3E}">
        <p14:creationId xmlns:p14="http://schemas.microsoft.com/office/powerpoint/2010/main" val="5484639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Questions &amp; Feedback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1"/>
          </p:nvPr>
        </p:nvSpPr>
        <p:spPr>
          <a:xfrm>
            <a:off x="457200" y="1981200"/>
            <a:ext cx="8229600" cy="4526100"/>
          </a:xfrm>
          <a:prstGeom prst="rect">
            <a:avLst/>
          </a:prstGeom>
          <a:noFill/>
          <a:ln>
            <a:noFill/>
          </a:ln>
        </p:spPr>
        <p:txBody>
          <a:bodyPr lIns="91425" tIns="45700" rIns="91425" bIns="45700" anchor="t" anchorCtr="0">
            <a:noAutofit/>
          </a:bodyPr>
          <a:lstStyle/>
          <a:p>
            <a:pPr>
              <a:spcBef>
                <a:spcPts val="0"/>
              </a:spcBef>
            </a:pPr>
            <a:r>
              <a:rPr lang="en-US" sz="3200" b="0" i="0" u="none" strike="noStrike" cap="none" baseline="0" dirty="0" smtClean="0">
                <a:solidFill>
                  <a:schemeClr val="dk1"/>
                </a:solidFill>
                <a:latin typeface="Calibri"/>
                <a:ea typeface="Calibri"/>
                <a:cs typeface="Calibri"/>
                <a:sym typeface="Calibri"/>
              </a:rPr>
              <a:t> This </a:t>
            </a:r>
            <a:r>
              <a:rPr lang="en-US" sz="3200" dirty="0" smtClean="0">
                <a:solidFill>
                  <a:schemeClr val="dk1"/>
                </a:solidFill>
                <a:latin typeface="Calibri"/>
                <a:ea typeface="Calibri"/>
                <a:cs typeface="Calibri"/>
                <a:sym typeface="Calibri"/>
              </a:rPr>
              <a:t>work is in the early stages</a:t>
            </a:r>
          </a:p>
          <a:p>
            <a:pPr>
              <a:spcBef>
                <a:spcPts val="0"/>
              </a:spcBef>
            </a:pPr>
            <a:endParaRPr lang="en-US" sz="3200" b="0" i="0" u="none" strike="noStrike" cap="none" dirty="0" smtClean="0">
              <a:solidFill>
                <a:schemeClr val="dk1"/>
              </a:solidFill>
              <a:latin typeface="Calibri"/>
              <a:ea typeface="Calibri"/>
              <a:cs typeface="Calibri"/>
              <a:sym typeface="Calibri"/>
            </a:endParaRPr>
          </a:p>
          <a:p>
            <a:pPr>
              <a:spcBef>
                <a:spcPts val="0"/>
              </a:spcBef>
            </a:pPr>
            <a:r>
              <a:rPr lang="en-US" sz="3200" baseline="0" dirty="0">
                <a:solidFill>
                  <a:schemeClr val="dk1"/>
                </a:solidFill>
                <a:latin typeface="Calibri"/>
                <a:ea typeface="Calibri"/>
                <a:cs typeface="Calibri"/>
                <a:sym typeface="Calibri"/>
              </a:rPr>
              <a:t> </a:t>
            </a:r>
            <a:r>
              <a:rPr lang="en-US" sz="3200" baseline="0" dirty="0" smtClean="0">
                <a:solidFill>
                  <a:schemeClr val="dk1"/>
                </a:solidFill>
                <a:latin typeface="Calibri"/>
                <a:ea typeface="Calibri"/>
                <a:cs typeface="Calibri"/>
                <a:sym typeface="Calibri"/>
              </a:rPr>
              <a:t>Where</a:t>
            </a:r>
            <a:r>
              <a:rPr lang="en-US" sz="3200" dirty="0" smtClean="0">
                <a:solidFill>
                  <a:schemeClr val="dk1"/>
                </a:solidFill>
                <a:latin typeface="Calibri"/>
                <a:ea typeface="Calibri"/>
                <a:cs typeface="Calibri"/>
                <a:sym typeface="Calibri"/>
              </a:rPr>
              <a:t> would you like to see this go?</a:t>
            </a:r>
          </a:p>
          <a:p>
            <a:pPr lvl="1">
              <a:spcBef>
                <a:spcPts val="0"/>
              </a:spcBef>
            </a:pPr>
            <a:r>
              <a:rPr lang="en-US" sz="3200" b="0" i="0" u="none" strike="noStrike" cap="none" baseline="0" dirty="0" smtClean="0">
                <a:solidFill>
                  <a:schemeClr val="dk1"/>
                </a:solidFill>
                <a:latin typeface="Calibri"/>
                <a:ea typeface="Calibri"/>
                <a:cs typeface="Calibri"/>
                <a:sym typeface="Calibri"/>
              </a:rPr>
              <a:t> FireBox</a:t>
            </a:r>
            <a:r>
              <a:rPr lang="en-US" sz="3200" dirty="0" smtClean="0">
                <a:solidFill>
                  <a:schemeClr val="dk1"/>
                </a:solidFill>
                <a:latin typeface="Calibri"/>
                <a:ea typeface="Calibri"/>
                <a:cs typeface="Calibri"/>
                <a:sym typeface="Calibri"/>
              </a:rPr>
              <a:t>-</a:t>
            </a:r>
            <a:r>
              <a:rPr lang="en-US" sz="3200" b="0" i="0" u="none" strike="noStrike" cap="none" baseline="0" dirty="0" smtClean="0">
                <a:solidFill>
                  <a:schemeClr val="dk1"/>
                </a:solidFill>
                <a:latin typeface="Calibri"/>
                <a:ea typeface="Calibri"/>
                <a:cs typeface="Calibri"/>
                <a:sym typeface="Calibri"/>
              </a:rPr>
              <a:t>0</a:t>
            </a:r>
          </a:p>
          <a:p>
            <a:pPr lvl="1">
              <a:spcBef>
                <a:spcPts val="0"/>
              </a:spcBef>
            </a:pPr>
            <a:r>
              <a:rPr lang="en-US" sz="3200" dirty="0" smtClean="0">
                <a:solidFill>
                  <a:schemeClr val="dk1"/>
                </a:solidFill>
                <a:latin typeface="Calibri"/>
                <a:ea typeface="Calibri"/>
                <a:cs typeface="Calibri"/>
                <a:sym typeface="Calibri"/>
              </a:rPr>
              <a:t> BITS</a:t>
            </a:r>
          </a:p>
          <a:p>
            <a:pPr lvl="1">
              <a:spcBef>
                <a:spcPts val="0"/>
              </a:spcBef>
            </a:pPr>
            <a:r>
              <a:rPr lang="en-US" sz="3200" dirty="0" smtClean="0">
                <a:solidFill>
                  <a:schemeClr val="dk1"/>
                </a:solidFill>
                <a:latin typeface="Calibri"/>
                <a:ea typeface="Calibri"/>
                <a:cs typeface="Calibri"/>
                <a:sym typeface="Calibri"/>
              </a:rPr>
              <a:t> XARCC</a:t>
            </a:r>
            <a:endParaRPr lang="en-US" sz="3200" dirty="0">
              <a:solidFill>
                <a:schemeClr val="dk1"/>
              </a:solidFill>
              <a:latin typeface="Calibri"/>
              <a:ea typeface="Calibri"/>
              <a:cs typeface="Calibri"/>
              <a:sym typeface="Calibri"/>
            </a:endParaRPr>
          </a:p>
          <a:p>
            <a:pPr marL="635000" lvl="1" indent="0">
              <a:spcBef>
                <a:spcPts val="0"/>
              </a:spcBef>
              <a:buNone/>
            </a:pPr>
            <a:endParaRPr lang="en-US" sz="3200" dirty="0">
              <a:solidFill>
                <a:schemeClr val="dk1"/>
              </a:solidFill>
              <a:latin typeface="Calibri"/>
              <a:ea typeface="Calibri"/>
              <a:cs typeface="Calibri"/>
              <a:sym typeface="Calibri"/>
            </a:endParaRPr>
          </a:p>
          <a:p>
            <a:pPr lvl="1">
              <a:spcBef>
                <a:spcPts val="0"/>
              </a:spcBef>
            </a:pPr>
            <a:endParaRPr sz="3200" b="0" i="0" u="none" strike="noStrike" cap="none" baseline="0" dirty="0">
              <a:solidFill>
                <a:schemeClr val="dk1"/>
              </a:solidFill>
              <a:latin typeface="Calibri"/>
              <a:ea typeface="Calibri"/>
              <a:cs typeface="Calibri"/>
              <a:sym typeface="Calibri"/>
            </a:endParaRPr>
          </a:p>
        </p:txBody>
      </p:sp>
      <p:sp>
        <p:nvSpPr>
          <p:cNvPr id="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27</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title"/>
          </p:nvPr>
        </p:nvSpPr>
        <p:spPr>
          <a:xfrm>
            <a:off x="381000" y="26670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Backup Slides</a:t>
            </a:r>
          </a:p>
        </p:txBody>
      </p:sp>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28</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Gang Scheduling Experiments</a:t>
            </a:r>
          </a:p>
        </p:txBody>
      </p:sp>
      <p:sp>
        <p:nvSpPr>
          <p:cNvPr id="428" name="Shape 428"/>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100000"/>
              <a:buFont typeface="Arial"/>
              <a:buChar char="•"/>
            </a:pPr>
            <a:r>
              <a:rPr lang="en-US" sz="2500" b="0" i="0" u="none" strike="noStrike" cap="none" baseline="0">
                <a:solidFill>
                  <a:schemeClr val="dk1"/>
                </a:solidFill>
                <a:latin typeface="Calibri"/>
                <a:ea typeface="Calibri"/>
                <a:cs typeface="Calibri"/>
                <a:sym typeface="Calibri"/>
              </a:rPr>
              <a:t>Micro-benchmark</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Run identical, compute-bound tasks on multiple threads repeatedly</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Record each time a thread completes its task more than a full iteration behind the others (a missed deadline)</a:t>
            </a:r>
          </a:p>
          <a:p>
            <a:pPr marL="742950" marR="0" lvl="1" indent="-147955" algn="l" rtl="0">
              <a:lnSpc>
                <a:spcPct val="80000"/>
              </a:lnSpc>
              <a:spcBef>
                <a:spcPts val="434"/>
              </a:spcBef>
              <a:buClr>
                <a:schemeClr val="dk1"/>
              </a:buClr>
              <a:buFont typeface="Arial"/>
              <a:buNone/>
            </a:pPr>
            <a:endParaRPr sz="2150" b="0" i="0" u="none" strike="noStrike" cap="none" baseline="0">
              <a:solidFill>
                <a:schemeClr val="dk1"/>
              </a:solidFill>
              <a:latin typeface="Calibri"/>
              <a:ea typeface="Calibri"/>
              <a:cs typeface="Calibri"/>
              <a:sym typeface="Calibri"/>
            </a:endParaRPr>
          </a:p>
          <a:p>
            <a:pPr marL="342900" marR="0" lvl="0" indent="-342900" algn="l" rtl="0">
              <a:lnSpc>
                <a:spcPct val="80000"/>
              </a:lnSpc>
              <a:spcBef>
                <a:spcPts val="500"/>
              </a:spcBef>
              <a:buClr>
                <a:schemeClr val="dk1"/>
              </a:buClr>
              <a:buSzPct val="100000"/>
              <a:buFont typeface="Arial"/>
              <a:buChar char="•"/>
            </a:pPr>
            <a:r>
              <a:rPr lang="en-US" sz="2500" b="0" i="0" u="none" strike="noStrike" cap="none" baseline="0">
                <a:solidFill>
                  <a:schemeClr val="dk1"/>
                </a:solidFill>
                <a:latin typeface="Calibri"/>
                <a:ea typeface="Calibri"/>
                <a:cs typeface="Calibri"/>
                <a:sym typeface="Calibri"/>
              </a:rPr>
              <a:t>Macro-Benchmarks</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HPC benchmark that models solid deformation in extreme environments</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Ran multiple instances of the benchmark</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Batch: Each instance ran one after the other</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Credit: Simultaneous execution on Xen’s default (non-gang) scheduler</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Gang: Simultaneous execution with gang scheduling</a:t>
            </a:r>
          </a:p>
        </p:txBody>
      </p:sp>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29</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p:nvPr/>
        </p:nvSpPr>
        <p:spPr>
          <a:xfrm>
            <a:off x="2209800" y="304800"/>
            <a:ext cx="5151437"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i="0" u="none" strike="noStrike" cap="none" baseline="0" dirty="0" smtClean="0">
                <a:solidFill>
                  <a:schemeClr val="dk1"/>
                </a:solidFill>
                <a:latin typeface="Calibri"/>
                <a:ea typeface="Calibri"/>
                <a:cs typeface="Calibri"/>
                <a:sym typeface="Calibri"/>
              </a:rPr>
              <a:t>This Talk</a:t>
            </a:r>
            <a:endParaRPr lang="en-US" sz="4400" i="0" u="none" strike="noStrike" cap="none" baseline="0" dirty="0">
              <a:solidFill>
                <a:schemeClr val="dk1"/>
              </a:solidFill>
              <a:latin typeface="Calibri"/>
              <a:ea typeface="Calibri"/>
              <a:cs typeface="Calibri"/>
              <a:sym typeface="Calibri"/>
            </a:endParaRPr>
          </a:p>
        </p:txBody>
      </p:sp>
      <p:sp>
        <p:nvSpPr>
          <p:cNvPr id="2" name="Trapezoid 1"/>
          <p:cNvSpPr/>
          <p:nvPr/>
        </p:nvSpPr>
        <p:spPr>
          <a:xfrm flipV="1">
            <a:off x="4343400" y="2057400"/>
            <a:ext cx="4267200" cy="396240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 name="Trapezoid 2"/>
          <p:cNvSpPr/>
          <p:nvPr/>
        </p:nvSpPr>
        <p:spPr>
          <a:xfrm flipV="1">
            <a:off x="5181600" y="5105400"/>
            <a:ext cx="2590800" cy="838200"/>
          </a:xfrm>
          <a:prstGeom prst="trapezoid">
            <a:avLst/>
          </a:prstGeom>
          <a:solidFill>
            <a:schemeClr val="accent2">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p:txBody>
      </p:sp>
      <p:sp>
        <p:nvSpPr>
          <p:cNvPr id="4" name="TextBox 3"/>
          <p:cNvSpPr txBox="1"/>
          <p:nvPr/>
        </p:nvSpPr>
        <p:spPr>
          <a:xfrm>
            <a:off x="5765776" y="5334000"/>
            <a:ext cx="1470500" cy="430887"/>
          </a:xfrm>
          <a:prstGeom prst="rect">
            <a:avLst/>
          </a:prstGeom>
          <a:noFill/>
        </p:spPr>
        <p:txBody>
          <a:bodyPr wrap="none" rtlCol="0">
            <a:spAutoFit/>
          </a:bodyPr>
          <a:lstStyle/>
          <a:p>
            <a:pPr algn="ctr"/>
            <a:r>
              <a:rPr lang="en-US" sz="2200" b="1" dirty="0" smtClean="0"/>
              <a:t>Hardware</a:t>
            </a:r>
            <a:endParaRPr lang="en-US" sz="2200" b="1" dirty="0"/>
          </a:p>
        </p:txBody>
      </p:sp>
      <p:sp>
        <p:nvSpPr>
          <p:cNvPr id="18" name="Trapezoid 17"/>
          <p:cNvSpPr/>
          <p:nvPr/>
        </p:nvSpPr>
        <p:spPr>
          <a:xfrm flipV="1">
            <a:off x="4953000" y="4114800"/>
            <a:ext cx="3048000" cy="914400"/>
          </a:xfrm>
          <a:prstGeom prst="trapezoid">
            <a:avLst/>
          </a:prstGeom>
          <a:solidFill>
            <a:schemeClr val="accent3">
              <a:lumMod val="60000"/>
              <a:lumOff val="4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b="1" dirty="0"/>
          </a:p>
        </p:txBody>
      </p:sp>
      <p:sp>
        <p:nvSpPr>
          <p:cNvPr id="19" name="TextBox 18"/>
          <p:cNvSpPr txBox="1"/>
          <p:nvPr/>
        </p:nvSpPr>
        <p:spPr>
          <a:xfrm>
            <a:off x="5492912" y="4191000"/>
            <a:ext cx="2016228" cy="769441"/>
          </a:xfrm>
          <a:prstGeom prst="rect">
            <a:avLst/>
          </a:prstGeom>
          <a:noFill/>
        </p:spPr>
        <p:txBody>
          <a:bodyPr wrap="square" rtlCol="0">
            <a:spAutoFit/>
          </a:bodyPr>
          <a:lstStyle/>
          <a:p>
            <a:pPr algn="ctr"/>
            <a:r>
              <a:rPr lang="en-US" sz="2200" b="1" dirty="0" smtClean="0"/>
              <a:t>Resource Management</a:t>
            </a:r>
            <a:endParaRPr lang="en-US" sz="2200" b="1" dirty="0"/>
          </a:p>
        </p:txBody>
      </p:sp>
      <p:sp>
        <p:nvSpPr>
          <p:cNvPr id="25" name="Trapezoid 24"/>
          <p:cNvSpPr/>
          <p:nvPr/>
        </p:nvSpPr>
        <p:spPr>
          <a:xfrm flipV="1">
            <a:off x="4724400" y="3124200"/>
            <a:ext cx="3505200" cy="914400"/>
          </a:xfrm>
          <a:prstGeom prst="trapezoid">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b="1" dirty="0"/>
          </a:p>
        </p:txBody>
      </p:sp>
      <p:sp>
        <p:nvSpPr>
          <p:cNvPr id="26" name="TextBox 25"/>
          <p:cNvSpPr txBox="1"/>
          <p:nvPr/>
        </p:nvSpPr>
        <p:spPr>
          <a:xfrm>
            <a:off x="5476002" y="3200400"/>
            <a:ext cx="2050048" cy="769441"/>
          </a:xfrm>
          <a:prstGeom prst="rect">
            <a:avLst/>
          </a:prstGeom>
          <a:noFill/>
        </p:spPr>
        <p:txBody>
          <a:bodyPr wrap="none" rtlCol="0">
            <a:spAutoFit/>
          </a:bodyPr>
          <a:lstStyle/>
          <a:p>
            <a:pPr algn="ctr"/>
            <a:r>
              <a:rPr lang="en-US" sz="2200" b="1" dirty="0" smtClean="0">
                <a:solidFill>
                  <a:schemeClr val="tx1"/>
                </a:solidFill>
              </a:rPr>
              <a:t>Frameworks</a:t>
            </a:r>
          </a:p>
          <a:p>
            <a:pPr algn="ctr"/>
            <a:r>
              <a:rPr lang="en-US" sz="2200" b="1" dirty="0" smtClean="0">
                <a:solidFill>
                  <a:schemeClr val="tx1"/>
                </a:solidFill>
              </a:rPr>
              <a:t>and </a:t>
            </a:r>
            <a:r>
              <a:rPr lang="en-US" sz="2200" b="1" dirty="0" smtClean="0">
                <a:solidFill>
                  <a:schemeClr val="tx1"/>
                </a:solidFill>
              </a:rPr>
              <a:t>Runtimes</a:t>
            </a:r>
            <a:endParaRPr lang="en-US" sz="2200" b="1" dirty="0">
              <a:solidFill>
                <a:schemeClr val="tx1"/>
              </a:solidFill>
            </a:endParaRPr>
          </a:p>
        </p:txBody>
      </p:sp>
      <p:sp>
        <p:nvSpPr>
          <p:cNvPr id="27" name="Trapezoid 26"/>
          <p:cNvSpPr/>
          <p:nvPr/>
        </p:nvSpPr>
        <p:spPr>
          <a:xfrm flipV="1">
            <a:off x="4495800" y="2133600"/>
            <a:ext cx="3962400" cy="914400"/>
          </a:xfrm>
          <a:prstGeom prst="trapezoid">
            <a:avLst/>
          </a:prstGeom>
          <a:solidFill>
            <a:schemeClr val="bg1">
              <a:lumMod val="75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b="1" dirty="0">
              <a:solidFill>
                <a:srgbClr val="000000"/>
              </a:solidFill>
            </a:endParaRPr>
          </a:p>
        </p:txBody>
      </p:sp>
      <p:sp>
        <p:nvSpPr>
          <p:cNvPr id="29" name="TextBox 28"/>
          <p:cNvSpPr txBox="1"/>
          <p:nvPr/>
        </p:nvSpPr>
        <p:spPr>
          <a:xfrm>
            <a:off x="5538269" y="2209800"/>
            <a:ext cx="1925515" cy="769441"/>
          </a:xfrm>
          <a:prstGeom prst="rect">
            <a:avLst/>
          </a:prstGeom>
          <a:noFill/>
        </p:spPr>
        <p:txBody>
          <a:bodyPr wrap="none" rtlCol="0">
            <a:spAutoFit/>
          </a:bodyPr>
          <a:lstStyle/>
          <a:p>
            <a:pPr algn="ctr"/>
            <a:r>
              <a:rPr lang="en-US" sz="2200" b="1" dirty="0" smtClean="0"/>
              <a:t>Applications</a:t>
            </a:r>
          </a:p>
          <a:p>
            <a:pPr algn="ctr"/>
            <a:r>
              <a:rPr lang="en-US" sz="2200" b="1" dirty="0" smtClean="0"/>
              <a:t>and </a:t>
            </a:r>
            <a:r>
              <a:rPr lang="en-US" sz="2200" b="1" dirty="0" smtClean="0"/>
              <a:t>Services</a:t>
            </a:r>
            <a:endParaRPr lang="en-US" sz="2200" b="1" dirty="0"/>
          </a:p>
        </p:txBody>
      </p:sp>
      <p:sp>
        <p:nvSpPr>
          <p:cNvPr id="30" name="TextBox 29"/>
          <p:cNvSpPr txBox="1"/>
          <p:nvPr/>
        </p:nvSpPr>
        <p:spPr>
          <a:xfrm>
            <a:off x="4495800" y="1447800"/>
            <a:ext cx="3877985" cy="492443"/>
          </a:xfrm>
          <a:prstGeom prst="rect">
            <a:avLst/>
          </a:prstGeom>
          <a:noFill/>
        </p:spPr>
        <p:txBody>
          <a:bodyPr wrap="none" rtlCol="0">
            <a:spAutoFit/>
          </a:bodyPr>
          <a:lstStyle/>
          <a:p>
            <a:r>
              <a:rPr lang="en-US" sz="2600" b="1" dirty="0" smtClean="0"/>
              <a:t>Firebox Software Stack</a:t>
            </a:r>
            <a:endParaRPr lang="en-US" sz="2600" b="1" dirty="0"/>
          </a:p>
        </p:txBody>
      </p:sp>
      <p:sp>
        <p:nvSpPr>
          <p:cNvPr id="32" name="Shape 198"/>
          <p:cNvSpPr txBox="1">
            <a:spLocks/>
          </p:cNvSpPr>
          <p:nvPr/>
        </p:nvSpPr>
        <p:spPr>
          <a:xfrm>
            <a:off x="228600" y="1828800"/>
            <a:ext cx="3962400" cy="3962400"/>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L="342900" marR="0" indent="-139700" algn="l" rtl="0">
              <a:lnSpc>
                <a:spcPct val="100000"/>
              </a:lnSpc>
              <a:spcBef>
                <a:spcPts val="64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1pPr>
            <a:lvl2pPr marL="742950" marR="0" indent="-107950" algn="l" rtl="0">
              <a:lnSpc>
                <a:spcPct val="100000"/>
              </a:lnSpc>
              <a:spcBef>
                <a:spcPts val="56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2pPr>
            <a:lvl3pPr marL="1143000" marR="0" indent="-76200" algn="l" rtl="0">
              <a:lnSpc>
                <a:spcPct val="100000"/>
              </a:lnSpc>
              <a:spcBef>
                <a:spcPts val="48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3pPr>
            <a:lvl4pPr marL="1600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4pPr>
            <a:lvl5pPr marL="20574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5pPr>
            <a:lvl6pPr marL="25146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6pPr>
            <a:lvl7pPr marL="29718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7pPr>
            <a:lvl8pPr marL="34290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8pPr>
            <a:lvl9pPr marL="3886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9pPr>
          </a:lstStyle>
          <a:p>
            <a:pPr marL="457200" indent="-457200">
              <a:lnSpc>
                <a:spcPct val="80000"/>
              </a:lnSpc>
              <a:spcBef>
                <a:spcPts val="0"/>
              </a:spcBef>
              <a:buSzPct val="97826"/>
            </a:pPr>
            <a:r>
              <a:rPr lang="en-US" sz="2600" dirty="0" smtClean="0">
                <a:solidFill>
                  <a:schemeClr val="dk1"/>
                </a:solidFill>
                <a:latin typeface="Calibri"/>
                <a:ea typeface="Calibri"/>
                <a:cs typeface="Calibri"/>
                <a:sym typeface="Calibri"/>
              </a:rPr>
              <a:t>Talk :</a:t>
            </a:r>
          </a:p>
          <a:p>
            <a:pPr lvl="1" indent="-342900">
              <a:lnSpc>
                <a:spcPct val="80000"/>
              </a:lnSpc>
              <a:spcBef>
                <a:spcPts val="0"/>
              </a:spcBef>
              <a:buSzPct val="97826"/>
            </a:pPr>
            <a:r>
              <a:rPr lang="en-US" sz="2600" dirty="0" smtClean="0">
                <a:solidFill>
                  <a:schemeClr val="dk1"/>
                </a:solidFill>
                <a:latin typeface="Calibri"/>
                <a:ea typeface="Calibri"/>
                <a:cs typeface="Calibri"/>
                <a:sym typeface="Calibri"/>
              </a:rPr>
              <a:t>Benchmarks of different layers of the stack – BITS (Berkeley Interactive Throughput Suite)</a:t>
            </a:r>
          </a:p>
          <a:p>
            <a:pPr lvl="1" indent="-342900">
              <a:lnSpc>
                <a:spcPct val="80000"/>
              </a:lnSpc>
              <a:spcBef>
                <a:spcPts val="0"/>
              </a:spcBef>
              <a:buSzPct val="97826"/>
            </a:pPr>
            <a:endParaRPr lang="en-US" sz="2600" dirty="0">
              <a:solidFill>
                <a:schemeClr val="dk1"/>
              </a:solidFill>
              <a:latin typeface="Calibri"/>
              <a:ea typeface="Calibri"/>
              <a:cs typeface="Calibri"/>
              <a:sym typeface="Calibri"/>
            </a:endParaRPr>
          </a:p>
          <a:p>
            <a:pPr lvl="1" indent="-342900">
              <a:lnSpc>
                <a:spcPct val="80000"/>
              </a:lnSpc>
              <a:spcBef>
                <a:spcPts val="0"/>
              </a:spcBef>
              <a:buSzPct val="97826"/>
            </a:pPr>
            <a:r>
              <a:rPr lang="en-US" sz="2600" dirty="0" smtClean="0">
                <a:solidFill>
                  <a:schemeClr val="dk1"/>
                </a:solidFill>
                <a:latin typeface="Calibri"/>
                <a:ea typeface="Calibri"/>
                <a:cs typeface="Calibri"/>
                <a:sym typeface="Calibri"/>
              </a:rPr>
              <a:t>Early project building a new </a:t>
            </a:r>
            <a:r>
              <a:rPr lang="en-US" sz="2600" dirty="0" err="1" smtClean="0">
                <a:solidFill>
                  <a:schemeClr val="dk1"/>
                </a:solidFill>
                <a:latin typeface="Calibri"/>
                <a:ea typeface="Calibri"/>
                <a:cs typeface="Calibri"/>
                <a:sym typeface="Calibri"/>
              </a:rPr>
              <a:t>Xen</a:t>
            </a:r>
            <a:r>
              <a:rPr lang="en-US" sz="2600" dirty="0" smtClean="0">
                <a:solidFill>
                  <a:schemeClr val="dk1"/>
                </a:solidFill>
                <a:latin typeface="Calibri"/>
                <a:ea typeface="Calibri"/>
                <a:cs typeface="Calibri"/>
                <a:sym typeface="Calibri"/>
              </a:rPr>
              <a:t>-based hypervisor (XARCC)</a:t>
            </a:r>
            <a:endParaRPr lang="en-US" sz="2600" dirty="0" smtClean="0">
              <a:solidFill>
                <a:schemeClr val="dk1"/>
              </a:solidFill>
              <a:latin typeface="Calibri"/>
              <a:ea typeface="Calibri"/>
              <a:cs typeface="Calibri"/>
              <a:sym typeface="Calibri"/>
            </a:endParaRPr>
          </a:p>
          <a:p>
            <a:pPr indent="-342900">
              <a:lnSpc>
                <a:spcPct val="80000"/>
              </a:lnSpc>
              <a:spcBef>
                <a:spcPts val="0"/>
              </a:spcBef>
              <a:buSzPct val="97826"/>
            </a:pPr>
            <a:endParaRPr lang="en-US" sz="2600" dirty="0">
              <a:solidFill>
                <a:schemeClr val="dk1"/>
              </a:solidFill>
              <a:latin typeface="Calibri"/>
              <a:ea typeface="Calibri"/>
              <a:cs typeface="Calibri"/>
              <a:sym typeface="Calibri"/>
            </a:endParaRPr>
          </a:p>
        </p:txBody>
      </p:sp>
      <p:sp>
        <p:nvSpPr>
          <p:cNvPr id="2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smtClean="0"/>
              <a:t>3</a:t>
            </a:fld>
            <a:endParaRPr lang="en-US" sz="2200" dirty="0"/>
          </a:p>
        </p:txBody>
      </p:sp>
    </p:spTree>
    <p:extLst>
      <p:ext uri="{BB962C8B-B14F-4D97-AF65-F5344CB8AC3E}">
        <p14:creationId xmlns:p14="http://schemas.microsoft.com/office/powerpoint/2010/main" val="31857243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Micro Benchmark Results</a:t>
            </a:r>
          </a:p>
        </p:txBody>
      </p:sp>
      <p:pic>
        <p:nvPicPr>
          <p:cNvPr id="435" name="Shape 435"/>
          <p:cNvPicPr preferRelativeResize="0"/>
          <p:nvPr/>
        </p:nvPicPr>
        <p:blipFill rotWithShape="1">
          <a:blip r:embed="rId3">
            <a:alphaModFix/>
          </a:blip>
          <a:srcRect/>
          <a:stretch/>
        </p:blipFill>
        <p:spPr>
          <a:xfrm>
            <a:off x="457200" y="1600200"/>
            <a:ext cx="8229600" cy="4495800"/>
          </a:xfrm>
          <a:prstGeom prst="rect">
            <a:avLst/>
          </a:prstGeom>
          <a:noFill/>
          <a:ln>
            <a:noFill/>
          </a:ln>
        </p:spPr>
      </p:pic>
      <p:sp>
        <p:nvSpPr>
          <p:cNvPr id="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30</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Macro Benchmark Results</a:t>
            </a:r>
          </a:p>
        </p:txBody>
      </p:sp>
      <p:pic>
        <p:nvPicPr>
          <p:cNvPr id="441" name="Shape 441"/>
          <p:cNvPicPr preferRelativeResize="0"/>
          <p:nvPr/>
        </p:nvPicPr>
        <p:blipFill rotWithShape="1">
          <a:blip r:embed="rId3">
            <a:alphaModFix/>
          </a:blip>
          <a:srcRect/>
          <a:stretch/>
        </p:blipFill>
        <p:spPr>
          <a:xfrm>
            <a:off x="990600" y="1524000"/>
            <a:ext cx="7086600" cy="4572000"/>
          </a:xfrm>
          <a:prstGeom prst="rect">
            <a:avLst/>
          </a:prstGeom>
          <a:noFill/>
          <a:ln>
            <a:noFill/>
          </a:ln>
        </p:spPr>
      </p:pic>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31</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p:nvPr/>
        </p:nvSpPr>
        <p:spPr>
          <a:xfrm>
            <a:off x="322431" y="302841"/>
            <a:ext cx="2858549"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a:solidFill>
                  <a:schemeClr val="dk1"/>
                </a:solidFill>
                <a:latin typeface="Calibri"/>
                <a:ea typeface="Calibri"/>
                <a:cs typeface="Calibri"/>
                <a:sym typeface="Calibri"/>
              </a:rPr>
              <a:t>Firebox Network</a:t>
            </a:r>
          </a:p>
        </p:txBody>
      </p:sp>
      <p:graphicFrame>
        <p:nvGraphicFramePr>
          <p:cNvPr id="447" name="Shape 447"/>
          <p:cNvGraphicFramePr/>
          <p:nvPr/>
        </p:nvGraphicFramePr>
        <p:xfrm>
          <a:off x="429591" y="2524058"/>
          <a:ext cx="3755150" cy="736620"/>
        </p:xfrm>
        <a:graphic>
          <a:graphicData uri="http://schemas.openxmlformats.org/drawingml/2006/table">
            <a:tbl>
              <a:tblPr firstRow="1" bandRow="1">
                <a:noFill/>
                <a:tableStyleId>{B2109607-3C3B-4E9C-B9AE-61DB545AD93F}</a:tableStyleId>
              </a:tblPr>
              <a:tblGrid>
                <a:gridCol w="1877575"/>
                <a:gridCol w="1877575"/>
              </a:tblGrid>
              <a:tr h="264725">
                <a:tc>
                  <a:txBody>
                    <a:bodyPr/>
                    <a:lstStyle/>
                    <a:p>
                      <a:pPr marL="0" marR="0" lvl="0" indent="0" algn="l" rtl="0">
                        <a:spcBef>
                          <a:spcPts val="0"/>
                        </a:spcBef>
                        <a:buSzPct val="25000"/>
                        <a:buNone/>
                      </a:pPr>
                      <a:r>
                        <a:rPr lang="en-US" sz="1800" u="none" strike="noStrike" cap="none" baseline="0"/>
                        <a:t>Without VMA*</a:t>
                      </a:r>
                    </a:p>
                  </a:txBody>
                  <a:tcPr marL="91450" marR="91450" marT="45725" marB="45725"/>
                </a:tc>
                <a:tc>
                  <a:txBody>
                    <a:bodyPr/>
                    <a:lstStyle/>
                    <a:p>
                      <a:pPr marL="0" marR="0" lvl="0" indent="0" algn="l" rtl="0">
                        <a:spcBef>
                          <a:spcPts val="0"/>
                        </a:spcBef>
                        <a:buSzPct val="25000"/>
                        <a:buNone/>
                      </a:pPr>
                      <a:r>
                        <a:rPr lang="en-US" sz="1800" u="none" strike="noStrike" cap="none" baseline="0"/>
                        <a:t>4.8 us</a:t>
                      </a:r>
                    </a:p>
                  </a:txBody>
                  <a:tcPr marL="91450" marR="91450" marT="45725" marB="45725"/>
                </a:tc>
              </a:tr>
              <a:tr h="370850">
                <a:tc>
                  <a:txBody>
                    <a:bodyPr/>
                    <a:lstStyle/>
                    <a:p>
                      <a:pPr marL="0" marR="0" lvl="0" indent="0" algn="l" rtl="0">
                        <a:spcBef>
                          <a:spcPts val="0"/>
                        </a:spcBef>
                        <a:buSzPct val="25000"/>
                        <a:buNone/>
                      </a:pPr>
                      <a:r>
                        <a:rPr lang="en-US" sz="1800" u="none" strike="noStrike" cap="none" baseline="0"/>
                        <a:t>With VMA</a:t>
                      </a:r>
                    </a:p>
                  </a:txBody>
                  <a:tcPr marL="91450" marR="91450" marT="45725" marB="45725"/>
                </a:tc>
                <a:tc>
                  <a:txBody>
                    <a:bodyPr/>
                    <a:lstStyle/>
                    <a:p>
                      <a:pPr marL="0" marR="0" lvl="0" indent="0" algn="l" rtl="0">
                        <a:spcBef>
                          <a:spcPts val="0"/>
                        </a:spcBef>
                        <a:buSzPct val="25000"/>
                        <a:buNone/>
                      </a:pPr>
                      <a:r>
                        <a:rPr lang="en-US" sz="1800" u="none" strike="noStrike" cap="none" baseline="0"/>
                        <a:t>1.3 us</a:t>
                      </a:r>
                    </a:p>
                  </a:txBody>
                  <a:tcPr marL="91450" marR="91450" marT="45725" marB="45725"/>
                </a:tc>
              </a:tr>
            </a:tbl>
          </a:graphicData>
        </a:graphic>
      </p:graphicFrame>
      <p:sp>
        <p:nvSpPr>
          <p:cNvPr id="448" name="Shape 448"/>
          <p:cNvSpPr txBox="1"/>
          <p:nvPr/>
        </p:nvSpPr>
        <p:spPr>
          <a:xfrm>
            <a:off x="364795" y="2082236"/>
            <a:ext cx="3557384"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SockPerf Ping Pong Latency in Fbox</a:t>
            </a:r>
          </a:p>
        </p:txBody>
      </p:sp>
      <p:graphicFrame>
        <p:nvGraphicFramePr>
          <p:cNvPr id="449" name="Shape 449"/>
          <p:cNvGraphicFramePr/>
          <p:nvPr/>
        </p:nvGraphicFramePr>
        <p:xfrm>
          <a:off x="429591" y="4062960"/>
          <a:ext cx="3755150" cy="736620"/>
        </p:xfrm>
        <a:graphic>
          <a:graphicData uri="http://schemas.openxmlformats.org/drawingml/2006/table">
            <a:tbl>
              <a:tblPr firstRow="1" bandRow="1">
                <a:noFill/>
                <a:tableStyleId>{8867FC34-C467-46F2-B44D-441883CA0B6A}</a:tableStyleId>
              </a:tblPr>
              <a:tblGrid>
                <a:gridCol w="1877575"/>
                <a:gridCol w="1877575"/>
              </a:tblGrid>
              <a:tr h="264725">
                <a:tc>
                  <a:txBody>
                    <a:bodyPr/>
                    <a:lstStyle/>
                    <a:p>
                      <a:pPr marL="0" marR="0" lvl="0" indent="0" algn="l" rtl="0">
                        <a:spcBef>
                          <a:spcPts val="0"/>
                        </a:spcBef>
                        <a:buSzPct val="25000"/>
                        <a:buNone/>
                      </a:pPr>
                      <a:r>
                        <a:rPr lang="en-US" sz="1800" u="none" strike="noStrike" cap="none" baseline="0"/>
                        <a:t>Firebox v0</a:t>
                      </a:r>
                    </a:p>
                  </a:txBody>
                  <a:tcPr marL="91450" marR="91450" marT="45725" marB="45725"/>
                </a:tc>
                <a:tc>
                  <a:txBody>
                    <a:bodyPr/>
                    <a:lstStyle/>
                    <a:p>
                      <a:pPr marL="0" marR="0" lvl="0" indent="0" algn="l" rtl="0">
                        <a:spcBef>
                          <a:spcPts val="0"/>
                        </a:spcBef>
                        <a:buSzPct val="25000"/>
                        <a:buNone/>
                      </a:pPr>
                      <a:r>
                        <a:rPr lang="en-US" sz="1800" u="none" strike="noStrike" cap="none" baseline="0"/>
                        <a:t>1.7 us</a:t>
                      </a:r>
                    </a:p>
                  </a:txBody>
                  <a:tcPr marL="91450" marR="91450" marT="45725" marB="45725"/>
                </a:tc>
              </a:tr>
              <a:tr h="370850">
                <a:tc>
                  <a:txBody>
                    <a:bodyPr/>
                    <a:lstStyle/>
                    <a:p>
                      <a:pPr marL="0" marR="0" lvl="0" indent="0" algn="l" rtl="0">
                        <a:spcBef>
                          <a:spcPts val="0"/>
                        </a:spcBef>
                        <a:buSzPct val="25000"/>
                        <a:buNone/>
                      </a:pPr>
                      <a:r>
                        <a:rPr lang="en-US" sz="1800" u="none" strike="noStrike" cap="none" baseline="0"/>
                        <a:t>RAMCloud HW [1]</a:t>
                      </a:r>
                    </a:p>
                  </a:txBody>
                  <a:tcPr marL="91450" marR="91450" marT="45725" marB="45725"/>
                </a:tc>
                <a:tc>
                  <a:txBody>
                    <a:bodyPr/>
                    <a:lstStyle/>
                    <a:p>
                      <a:pPr marL="0" marR="0" lvl="0" indent="0" algn="l" rtl="0">
                        <a:spcBef>
                          <a:spcPts val="0"/>
                        </a:spcBef>
                        <a:buSzPct val="25000"/>
                        <a:buNone/>
                      </a:pPr>
                      <a:r>
                        <a:rPr lang="en-US" sz="1800" u="none" strike="noStrike" cap="none" baseline="0"/>
                        <a:t>3.1 us</a:t>
                      </a:r>
                    </a:p>
                  </a:txBody>
                  <a:tcPr marL="91450" marR="91450" marT="45725" marB="45725"/>
                </a:tc>
              </a:tr>
            </a:tbl>
          </a:graphicData>
        </a:graphic>
      </p:graphicFrame>
      <p:sp>
        <p:nvSpPr>
          <p:cNvPr id="450" name="Shape 450"/>
          <p:cNvSpPr txBox="1"/>
          <p:nvPr/>
        </p:nvSpPr>
        <p:spPr>
          <a:xfrm>
            <a:off x="377755" y="3621139"/>
            <a:ext cx="2595582"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RDMA Ping Pong Latency</a:t>
            </a:r>
          </a:p>
        </p:txBody>
      </p:sp>
      <p:sp>
        <p:nvSpPr>
          <p:cNvPr id="451" name="Shape 451"/>
          <p:cNvSpPr txBox="1"/>
          <p:nvPr/>
        </p:nvSpPr>
        <p:spPr>
          <a:xfrm>
            <a:off x="322431" y="6226428"/>
            <a:ext cx="5096266"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*VMA = Mellanox socket library with kernel bypass</a:t>
            </a:r>
          </a:p>
        </p:txBody>
      </p:sp>
      <p:sp>
        <p:nvSpPr>
          <p:cNvPr id="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32</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p:nvPr/>
        </p:nvSpPr>
        <p:spPr>
          <a:xfrm>
            <a:off x="322431" y="302841"/>
            <a:ext cx="5893298"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a:solidFill>
                  <a:schemeClr val="dk1"/>
                </a:solidFill>
                <a:latin typeface="Calibri"/>
                <a:ea typeface="Calibri"/>
                <a:cs typeface="Calibri"/>
                <a:sym typeface="Calibri"/>
              </a:rPr>
              <a:t>Aerospike/Cassandra Write Latency</a:t>
            </a:r>
          </a:p>
        </p:txBody>
      </p:sp>
      <p:pic>
        <p:nvPicPr>
          <p:cNvPr id="458" name="Shape 458"/>
          <p:cNvPicPr preferRelativeResize="0"/>
          <p:nvPr/>
        </p:nvPicPr>
        <p:blipFill rotWithShape="1">
          <a:blip r:embed="rId3">
            <a:alphaModFix/>
          </a:blip>
          <a:srcRect/>
          <a:stretch/>
        </p:blipFill>
        <p:spPr>
          <a:xfrm>
            <a:off x="457200" y="1371600"/>
            <a:ext cx="5148121" cy="4584699"/>
          </a:xfrm>
          <a:prstGeom prst="rect">
            <a:avLst/>
          </a:prstGeom>
          <a:noFill/>
          <a:ln>
            <a:noFill/>
          </a:ln>
        </p:spPr>
      </p:pic>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33</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61" name="Rectangle 60"/>
          <p:cNvSpPr/>
          <p:nvPr/>
        </p:nvSpPr>
        <p:spPr>
          <a:xfrm>
            <a:off x="6273673" y="609600"/>
            <a:ext cx="2819400" cy="42672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3" name="Shape 143"/>
          <p:cNvSpPr txBox="1"/>
          <p:nvPr/>
        </p:nvSpPr>
        <p:spPr>
          <a:xfrm>
            <a:off x="228600" y="1447800"/>
            <a:ext cx="5638800" cy="5029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1" i="0" u="none" strike="noStrike" cap="none" baseline="0" dirty="0" smtClean="0">
                <a:solidFill>
                  <a:schemeClr val="dk1"/>
                </a:solidFill>
                <a:latin typeface="Calibri"/>
                <a:ea typeface="Calibri"/>
                <a:cs typeface="Calibri"/>
                <a:sym typeface="Calibri"/>
              </a:rPr>
              <a:t>- </a:t>
            </a:r>
            <a:r>
              <a:rPr lang="en-US" sz="2000" b="1" dirty="0" smtClean="0">
                <a:solidFill>
                  <a:schemeClr val="dk1"/>
                </a:solidFill>
                <a:latin typeface="Calibri"/>
                <a:ea typeface="Calibri"/>
                <a:cs typeface="Calibri"/>
                <a:sym typeface="Calibri"/>
              </a:rPr>
              <a:t>Hardware</a:t>
            </a:r>
            <a:r>
              <a:rPr lang="en-US" sz="2000" b="1" i="0" u="none" strike="noStrike" cap="none" baseline="0" dirty="0" smtClean="0">
                <a:solidFill>
                  <a:schemeClr val="dk1"/>
                </a:solidFill>
                <a:latin typeface="Calibri"/>
                <a:ea typeface="Calibri"/>
                <a:cs typeface="Calibri"/>
                <a:sym typeface="Calibri"/>
              </a:rPr>
              <a:t> </a:t>
            </a:r>
            <a:r>
              <a:rPr lang="en-US" sz="2000" b="1" i="0" u="none" strike="noStrike" cap="none" baseline="0" dirty="0">
                <a:solidFill>
                  <a:schemeClr val="dk1"/>
                </a:solidFill>
                <a:latin typeface="Calibri"/>
                <a:ea typeface="Calibri"/>
                <a:cs typeface="Calibri"/>
                <a:sym typeface="Calibri"/>
              </a:rPr>
              <a:t>configuration:</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Intel Ivy </a:t>
            </a:r>
            <a:r>
              <a:rPr lang="en-US" sz="2000" b="0" i="0" u="none" strike="noStrike" cap="none" baseline="0" dirty="0" smtClean="0">
                <a:solidFill>
                  <a:schemeClr val="dk1"/>
                </a:solidFill>
                <a:latin typeface="Calibri"/>
                <a:ea typeface="Calibri"/>
                <a:cs typeface="Calibri"/>
                <a:sym typeface="Calibri"/>
              </a:rPr>
              <a:t>Bridge E5-1680V2</a:t>
            </a:r>
          </a:p>
          <a:p>
            <a:pPr marL="169863" marR="0" lvl="0" indent="274637" algn="l" rtl="0">
              <a:spcBef>
                <a:spcPts val="0"/>
              </a:spcBef>
              <a:buClr>
                <a:schemeClr val="dk1"/>
              </a:buClr>
              <a:buSzPct val="100000"/>
              <a:buFont typeface="Arial"/>
              <a:buChar char="•"/>
            </a:pPr>
            <a:r>
              <a:rPr lang="en-US" sz="2000" b="0" i="0" u="none" strike="noStrike" cap="none" baseline="0" dirty="0" smtClean="0">
                <a:solidFill>
                  <a:schemeClr val="dk1"/>
                </a:solidFill>
                <a:latin typeface="Calibri"/>
                <a:ea typeface="Calibri"/>
                <a:cs typeface="Calibri"/>
                <a:sym typeface="Calibri"/>
              </a:rPr>
              <a:t>8Cores </a:t>
            </a:r>
            <a:r>
              <a:rPr lang="en-US" sz="2000" b="0" i="0" u="none" strike="noStrike" cap="none" baseline="0" dirty="0">
                <a:solidFill>
                  <a:schemeClr val="dk1"/>
                </a:solidFill>
                <a:latin typeface="Calibri"/>
                <a:ea typeface="Calibri"/>
                <a:cs typeface="Calibri"/>
                <a:sym typeface="Calibri"/>
              </a:rPr>
              <a:t>/ 16Threads 3.0GHz 25MB</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64GB RAM </a:t>
            </a:r>
            <a:r>
              <a:rPr lang="en-US" sz="2000" b="0" i="0" u="none" strike="noStrike" cap="none" baseline="0" dirty="0" smtClean="0">
                <a:solidFill>
                  <a:schemeClr val="dk1"/>
                </a:solidFill>
                <a:latin typeface="Calibri"/>
                <a:ea typeface="Calibri"/>
                <a:cs typeface="Calibri"/>
                <a:sym typeface="Calibri"/>
              </a:rPr>
              <a:t>per node (</a:t>
            </a:r>
            <a:r>
              <a:rPr lang="en-US" sz="2000" b="0" i="0" u="none" strike="noStrike" cap="none" baseline="0" dirty="0">
                <a:solidFill>
                  <a:schemeClr val="dk1"/>
                </a:solidFill>
                <a:latin typeface="Calibri"/>
                <a:ea typeface="Calibri"/>
                <a:cs typeface="Calibri"/>
                <a:sym typeface="Calibri"/>
              </a:rPr>
              <a:t>1TB aggregate)</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2 </a:t>
            </a:r>
            <a:r>
              <a:rPr lang="en-US" sz="2000" b="0" i="0" u="none" strike="noStrike" cap="none" baseline="0" dirty="0" smtClean="0">
                <a:solidFill>
                  <a:schemeClr val="dk1"/>
                </a:solidFill>
                <a:latin typeface="Calibri"/>
                <a:ea typeface="Calibri"/>
                <a:cs typeface="Calibri"/>
                <a:sym typeface="Calibri"/>
              </a:rPr>
              <a:t>Samsung</a:t>
            </a:r>
            <a:r>
              <a:rPr lang="en-US" sz="2000" b="0" i="0" u="none" strike="noStrike" cap="none" dirty="0" smtClean="0">
                <a:solidFill>
                  <a:schemeClr val="dk1"/>
                </a:solidFill>
                <a:latin typeface="Calibri"/>
                <a:ea typeface="Calibri"/>
                <a:cs typeface="Calibri"/>
                <a:sym typeface="Calibri"/>
              </a:rPr>
              <a:t> </a:t>
            </a:r>
            <a:r>
              <a:rPr lang="en-US" sz="2000" b="0" i="0" u="none" strike="noStrike" cap="none" dirty="0" smtClean="0">
                <a:solidFill>
                  <a:schemeClr val="dk1"/>
                </a:solidFill>
                <a:latin typeface="Calibri"/>
                <a:ea typeface="Calibri"/>
                <a:cs typeface="Calibri"/>
                <a:sym typeface="Calibri"/>
              </a:rPr>
              <a:t>SATA </a:t>
            </a:r>
            <a:r>
              <a:rPr lang="en-US" sz="2000" b="0" i="0" u="none" strike="noStrike" cap="none" baseline="0" dirty="0" smtClean="0">
                <a:solidFill>
                  <a:schemeClr val="dk1"/>
                </a:solidFill>
                <a:latin typeface="Calibri"/>
                <a:ea typeface="Calibri"/>
                <a:cs typeface="Calibri"/>
                <a:sym typeface="Calibri"/>
              </a:rPr>
              <a:t>SSDs per node (</a:t>
            </a:r>
            <a:r>
              <a:rPr lang="en-US" sz="2000" b="0" i="0" u="none" strike="noStrike" cap="none" baseline="0" dirty="0">
                <a:solidFill>
                  <a:schemeClr val="dk1"/>
                </a:solidFill>
                <a:latin typeface="Calibri"/>
                <a:ea typeface="Calibri"/>
                <a:cs typeface="Calibri"/>
                <a:sym typeface="Calibri"/>
              </a:rPr>
              <a:t>120GB + 480GB) (9.4TB aggregate</a:t>
            </a:r>
            <a:r>
              <a:rPr lang="en-US" sz="2000" b="0" i="0" u="none" strike="noStrike" cap="none" baseline="0" dirty="0" smtClean="0">
                <a:solidFill>
                  <a:schemeClr val="dk1"/>
                </a:solidFill>
                <a:latin typeface="Calibri"/>
                <a:ea typeface="Calibri"/>
                <a:cs typeface="Calibri"/>
                <a:sym typeface="Calibri"/>
              </a:rPr>
              <a:t>)</a:t>
            </a:r>
          </a:p>
          <a:p>
            <a:pPr marL="169863" marR="0" lvl="0" indent="274637" algn="l" rtl="0">
              <a:spcBef>
                <a:spcPts val="0"/>
              </a:spcBef>
              <a:buClr>
                <a:schemeClr val="dk1"/>
              </a:buClr>
              <a:buSzPct val="100000"/>
              <a:buFont typeface="Arial"/>
              <a:buChar char="•"/>
            </a:pPr>
            <a:r>
              <a:rPr lang="en-US" sz="2000" dirty="0" smtClean="0">
                <a:solidFill>
                  <a:schemeClr val="dk1"/>
                </a:solidFill>
                <a:latin typeface="Calibri"/>
                <a:ea typeface="Calibri"/>
                <a:cs typeface="Calibri"/>
                <a:sym typeface="Calibri"/>
              </a:rPr>
              <a:t>2 extra Samsung </a:t>
            </a:r>
            <a:r>
              <a:rPr lang="en-US" sz="2000" dirty="0" err="1" smtClean="0">
                <a:solidFill>
                  <a:schemeClr val="dk1"/>
                </a:solidFill>
                <a:latin typeface="Calibri"/>
                <a:ea typeface="Calibri"/>
                <a:cs typeface="Calibri"/>
                <a:sym typeface="Calibri"/>
              </a:rPr>
              <a:t>PCIe</a:t>
            </a:r>
            <a:r>
              <a:rPr lang="en-US" sz="2000" dirty="0" smtClean="0">
                <a:solidFill>
                  <a:schemeClr val="dk1"/>
                </a:solidFill>
                <a:latin typeface="Calibri"/>
                <a:ea typeface="Calibri"/>
                <a:cs typeface="Calibri"/>
                <a:sym typeface="Calibri"/>
              </a:rPr>
              <a:t> SSDs (734GB)</a:t>
            </a:r>
            <a:endParaRPr lang="en-US" sz="2000" b="0" i="0" u="none" strike="noStrike" cap="none" baseline="0" dirty="0">
              <a:solidFill>
                <a:schemeClr val="dk1"/>
              </a:solidFill>
              <a:latin typeface="Calibri"/>
              <a:ea typeface="Calibri"/>
              <a:cs typeface="Calibri"/>
              <a:sym typeface="Calibri"/>
            </a:endParaRPr>
          </a:p>
          <a:p>
            <a:pPr marL="169863" marR="0" lvl="0" indent="274637" algn="l" rtl="0">
              <a:spcBef>
                <a:spcPts val="0"/>
              </a:spcBef>
              <a:buClr>
                <a:schemeClr val="dk1"/>
              </a:buClr>
              <a:buSzPct val="100000"/>
              <a:buFont typeface="Arial"/>
              <a:buChar char="•"/>
            </a:pPr>
            <a:r>
              <a:rPr lang="en-US" sz="2000" b="0" i="0" u="none" strike="noStrike" cap="none" baseline="0" dirty="0" err="1">
                <a:solidFill>
                  <a:schemeClr val="dk1"/>
                </a:solidFill>
                <a:latin typeface="Calibri"/>
                <a:ea typeface="Calibri"/>
                <a:cs typeface="Calibri"/>
                <a:sym typeface="Calibri"/>
              </a:rPr>
              <a:t>Infiniband</a:t>
            </a:r>
            <a:r>
              <a:rPr lang="en-US" sz="2000" b="0" i="0" u="none" strike="noStrike" cap="none" baseline="0" dirty="0">
                <a:solidFill>
                  <a:schemeClr val="dk1"/>
                </a:solidFill>
                <a:latin typeface="Calibri"/>
                <a:ea typeface="Calibri"/>
                <a:cs typeface="Calibri"/>
                <a:sym typeface="Calibri"/>
              </a:rPr>
              <a:t>: </a:t>
            </a:r>
            <a:r>
              <a:rPr lang="en-US" sz="2000" b="0" i="0" u="none" strike="noStrike" cap="none" baseline="0" dirty="0" err="1">
                <a:solidFill>
                  <a:schemeClr val="dk1"/>
                </a:solidFill>
                <a:latin typeface="Calibri"/>
                <a:ea typeface="Calibri"/>
                <a:cs typeface="Calibri"/>
                <a:sym typeface="Calibri"/>
              </a:rPr>
              <a:t>Mellanox</a:t>
            </a:r>
            <a:r>
              <a:rPr lang="en-US" sz="2000" b="0" i="0" u="none" strike="noStrike" cap="none" baseline="0" dirty="0">
                <a:solidFill>
                  <a:schemeClr val="dk1"/>
                </a:solidFill>
                <a:latin typeface="Calibri"/>
                <a:ea typeface="Calibri"/>
                <a:cs typeface="Calibri"/>
                <a:sym typeface="Calibri"/>
              </a:rPr>
              <a:t> ConnectX-3 VPI FDR QSFP 56Gbps</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Ethernet: </a:t>
            </a:r>
            <a:r>
              <a:rPr lang="en-US" sz="2000" b="0" i="0" u="none" strike="noStrike" cap="none" baseline="0" dirty="0" err="1">
                <a:solidFill>
                  <a:schemeClr val="dk1"/>
                </a:solidFill>
                <a:latin typeface="Calibri"/>
                <a:ea typeface="Calibri"/>
                <a:cs typeface="Calibri"/>
                <a:sym typeface="Calibri"/>
              </a:rPr>
              <a:t>Mellanox</a:t>
            </a:r>
            <a:r>
              <a:rPr lang="en-US" sz="2000" b="0" i="0" u="none" strike="noStrike" cap="none" baseline="0" dirty="0">
                <a:solidFill>
                  <a:schemeClr val="dk1"/>
                </a:solidFill>
                <a:latin typeface="Calibri"/>
                <a:ea typeface="Calibri"/>
                <a:cs typeface="Calibri"/>
                <a:sym typeface="Calibri"/>
              </a:rPr>
              <a:t> ConnextX-3 EN QSFP 40Gb</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Running Ubuntu 14.04 (Linux </a:t>
            </a:r>
            <a:r>
              <a:rPr lang="en-US" sz="2000" b="0" i="0" u="none" strike="noStrike" cap="none" baseline="0" dirty="0" smtClean="0">
                <a:solidFill>
                  <a:schemeClr val="dk1"/>
                </a:solidFill>
                <a:latin typeface="Calibri"/>
                <a:ea typeface="Calibri"/>
                <a:cs typeface="Calibri"/>
                <a:sym typeface="Calibri"/>
              </a:rPr>
              <a:t>3.13.0)</a:t>
            </a:r>
          </a:p>
        </p:txBody>
      </p:sp>
      <p:sp>
        <p:nvSpPr>
          <p:cNvPr id="3" name="Rectangle 2"/>
          <p:cNvSpPr/>
          <p:nvPr/>
        </p:nvSpPr>
        <p:spPr>
          <a:xfrm>
            <a:off x="6349873" y="2209800"/>
            <a:ext cx="914400" cy="10668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smtClean="0">
                <a:solidFill>
                  <a:schemeClr val="tx1"/>
                </a:solidFill>
              </a:rPr>
              <a:t>F1</a:t>
            </a:r>
          </a:p>
          <a:p>
            <a:pPr algn="ctr"/>
            <a:endParaRPr lang="en-US" sz="1600" b="1" dirty="0"/>
          </a:p>
        </p:txBody>
      </p:sp>
      <p:sp>
        <p:nvSpPr>
          <p:cNvPr id="4" name="TextBox 3"/>
          <p:cNvSpPr txBox="1"/>
          <p:nvPr/>
        </p:nvSpPr>
        <p:spPr>
          <a:xfrm>
            <a:off x="7492873" y="2590800"/>
            <a:ext cx="414083" cy="307777"/>
          </a:xfrm>
          <a:prstGeom prst="rect">
            <a:avLst/>
          </a:prstGeom>
          <a:noFill/>
        </p:spPr>
        <p:txBody>
          <a:bodyPr wrap="none" rtlCol="0">
            <a:spAutoFit/>
          </a:bodyPr>
          <a:lstStyle/>
          <a:p>
            <a:r>
              <a:rPr lang="en-US" dirty="0" smtClean="0"/>
              <a:t>….</a:t>
            </a:r>
            <a:endParaRPr lang="en-US" dirty="0"/>
          </a:p>
        </p:txBody>
      </p:sp>
      <p:cxnSp>
        <p:nvCxnSpPr>
          <p:cNvPr id="17" name="Straight Connector 16"/>
          <p:cNvCxnSpPr/>
          <p:nvPr/>
        </p:nvCxnSpPr>
        <p:spPr>
          <a:xfrm>
            <a:off x="6807073" y="1752600"/>
            <a:ext cx="1905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807073" y="3733800"/>
            <a:ext cx="1905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endCxn id="3" idx="2"/>
          </p:cNvCxnSpPr>
          <p:nvPr/>
        </p:nvCxnSpPr>
        <p:spPr>
          <a:xfrm flipV="1">
            <a:off x="6807073" y="3276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8712073" y="3276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3" idx="0"/>
          </p:cNvCxnSpPr>
          <p:nvPr/>
        </p:nvCxnSpPr>
        <p:spPr>
          <a:xfrm>
            <a:off x="6807073" y="1752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8712073" y="1752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7035673" y="37338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7035673" y="1371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3"/>
          <a:stretch>
            <a:fillRect/>
          </a:stretch>
        </p:blipFill>
        <p:spPr>
          <a:xfrm>
            <a:off x="6606182" y="4324350"/>
            <a:ext cx="2182091" cy="400050"/>
          </a:xfrm>
          <a:prstGeom prst="rect">
            <a:avLst/>
          </a:prstGeom>
        </p:spPr>
      </p:pic>
      <p:pic>
        <p:nvPicPr>
          <p:cNvPr id="55" name="Picture 54"/>
          <p:cNvPicPr>
            <a:picLocks noChangeAspect="1"/>
          </p:cNvPicPr>
          <p:nvPr/>
        </p:nvPicPr>
        <p:blipFill>
          <a:blip r:embed="rId4"/>
          <a:stretch>
            <a:fillRect/>
          </a:stretch>
        </p:blipFill>
        <p:spPr>
          <a:xfrm>
            <a:off x="6730873" y="838200"/>
            <a:ext cx="2133600" cy="391160"/>
          </a:xfrm>
          <a:prstGeom prst="rect">
            <a:avLst/>
          </a:prstGeom>
        </p:spPr>
      </p:pic>
      <p:cxnSp>
        <p:nvCxnSpPr>
          <p:cNvPr id="63" name="Straight Arrow Connector 62"/>
          <p:cNvCxnSpPr>
            <a:stCxn id="61" idx="2"/>
            <a:endCxn id="68" idx="0"/>
          </p:cNvCxnSpPr>
          <p:nvPr/>
        </p:nvCxnSpPr>
        <p:spPr>
          <a:xfrm>
            <a:off x="7683373" y="4876800"/>
            <a:ext cx="0" cy="533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6273673" y="5410200"/>
            <a:ext cx="2819400" cy="6096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solidFill>
                  <a:srgbClr val="000000"/>
                </a:solidFill>
              </a:rPr>
              <a:t>Fbox</a:t>
            </a:r>
            <a:endParaRPr lang="en-US" sz="1600" b="1" dirty="0">
              <a:solidFill>
                <a:srgbClr val="000000"/>
              </a:solidFill>
            </a:endParaRPr>
          </a:p>
        </p:txBody>
      </p:sp>
      <p:sp>
        <p:nvSpPr>
          <p:cNvPr id="64" name="TextBox 63"/>
          <p:cNvSpPr txBox="1"/>
          <p:nvPr/>
        </p:nvSpPr>
        <p:spPr>
          <a:xfrm>
            <a:off x="7111873" y="3886200"/>
            <a:ext cx="2032127" cy="338554"/>
          </a:xfrm>
          <a:prstGeom prst="rect">
            <a:avLst/>
          </a:prstGeom>
          <a:noFill/>
        </p:spPr>
        <p:txBody>
          <a:bodyPr wrap="none" rtlCol="0">
            <a:spAutoFit/>
          </a:bodyPr>
          <a:lstStyle/>
          <a:p>
            <a:r>
              <a:rPr lang="en-US" sz="1600" dirty="0" smtClean="0"/>
              <a:t>Ethernet (</a:t>
            </a:r>
            <a:r>
              <a:rPr lang="en-US" sz="1600" dirty="0" err="1" smtClean="0"/>
              <a:t>Mellanox</a:t>
            </a:r>
            <a:r>
              <a:rPr lang="en-US" sz="1600" dirty="0" smtClean="0"/>
              <a:t>)</a:t>
            </a:r>
            <a:endParaRPr lang="en-US" sz="1600" dirty="0"/>
          </a:p>
        </p:txBody>
      </p:sp>
      <p:sp>
        <p:nvSpPr>
          <p:cNvPr id="70" name="TextBox 69"/>
          <p:cNvSpPr txBox="1"/>
          <p:nvPr/>
        </p:nvSpPr>
        <p:spPr>
          <a:xfrm>
            <a:off x="7035673" y="1295400"/>
            <a:ext cx="2089334" cy="338554"/>
          </a:xfrm>
          <a:prstGeom prst="rect">
            <a:avLst/>
          </a:prstGeom>
          <a:noFill/>
        </p:spPr>
        <p:txBody>
          <a:bodyPr wrap="none" rtlCol="0">
            <a:spAutoFit/>
          </a:bodyPr>
          <a:lstStyle/>
          <a:p>
            <a:r>
              <a:rPr lang="en-US" sz="1600" dirty="0" err="1" smtClean="0"/>
              <a:t>Infiniband</a:t>
            </a:r>
            <a:r>
              <a:rPr lang="en-US" sz="1600" dirty="0" smtClean="0"/>
              <a:t> (</a:t>
            </a:r>
            <a:r>
              <a:rPr lang="en-US" sz="1600" dirty="0" err="1" smtClean="0"/>
              <a:t>Mellanox</a:t>
            </a:r>
            <a:r>
              <a:rPr lang="en-US" sz="1600" dirty="0" smtClean="0"/>
              <a:t>)</a:t>
            </a:r>
            <a:endParaRPr lang="en-US" sz="1600" dirty="0"/>
          </a:p>
        </p:txBody>
      </p:sp>
      <p:sp>
        <p:nvSpPr>
          <p:cNvPr id="93" name="Rectangle 92"/>
          <p:cNvSpPr/>
          <p:nvPr/>
        </p:nvSpPr>
        <p:spPr>
          <a:xfrm>
            <a:off x="8102473" y="2209800"/>
            <a:ext cx="914400" cy="10668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smtClean="0">
                <a:solidFill>
                  <a:srgbClr val="000000"/>
                </a:solidFill>
              </a:rPr>
              <a:t>F16</a:t>
            </a:r>
          </a:p>
          <a:p>
            <a:pPr algn="ctr"/>
            <a:endParaRPr lang="en-US" sz="1600" b="1" dirty="0">
              <a:solidFill>
                <a:srgbClr val="000000"/>
              </a:solidFill>
            </a:endParaRPr>
          </a:p>
        </p:txBody>
      </p:sp>
      <p:pic>
        <p:nvPicPr>
          <p:cNvPr id="90" name="Picture 89"/>
          <p:cNvPicPr>
            <a:picLocks noChangeAspect="1"/>
          </p:cNvPicPr>
          <p:nvPr/>
        </p:nvPicPr>
        <p:blipFill>
          <a:blip r:embed="rId5"/>
          <a:stretch>
            <a:fillRect/>
          </a:stretch>
        </p:blipFill>
        <p:spPr>
          <a:xfrm>
            <a:off x="6349873" y="2590800"/>
            <a:ext cx="914400" cy="640126"/>
          </a:xfrm>
          <a:prstGeom prst="rect">
            <a:avLst/>
          </a:prstGeom>
        </p:spPr>
      </p:pic>
      <p:pic>
        <p:nvPicPr>
          <p:cNvPr id="97" name="Picture 96"/>
          <p:cNvPicPr>
            <a:picLocks noChangeAspect="1"/>
          </p:cNvPicPr>
          <p:nvPr/>
        </p:nvPicPr>
        <p:blipFill>
          <a:blip r:embed="rId5"/>
          <a:stretch>
            <a:fillRect/>
          </a:stretch>
        </p:blipFill>
        <p:spPr>
          <a:xfrm>
            <a:off x="8102473" y="2590800"/>
            <a:ext cx="914400" cy="640126"/>
          </a:xfrm>
          <a:prstGeom prst="rect">
            <a:avLst/>
          </a:prstGeom>
        </p:spPr>
      </p:pic>
      <p:sp>
        <p:nvSpPr>
          <p:cNvPr id="9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4</a:t>
            </a:fld>
            <a:endParaRPr lang="en-US" sz="2200" b="1" dirty="0"/>
          </a:p>
        </p:txBody>
      </p:sp>
      <p:sp>
        <p:nvSpPr>
          <p:cNvPr id="101" name="Shape 142"/>
          <p:cNvSpPr txBox="1"/>
          <p:nvPr/>
        </p:nvSpPr>
        <p:spPr>
          <a:xfrm>
            <a:off x="76200" y="741403"/>
            <a:ext cx="3415342" cy="55399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000" b="1" i="0" u="none" strike="noStrike" cap="none" baseline="0" dirty="0" smtClean="0">
                <a:solidFill>
                  <a:schemeClr val="dk1"/>
                </a:solidFill>
                <a:latin typeface="Calibri"/>
                <a:ea typeface="Calibri"/>
                <a:cs typeface="Calibri"/>
                <a:sym typeface="Calibri"/>
              </a:rPr>
              <a:t>What is Firebox-0</a:t>
            </a:r>
            <a:endParaRPr lang="en-US" sz="3000" b="1" i="0" u="none" strike="noStrike" cap="none" baseline="0" dirty="0">
              <a:solidFill>
                <a:schemeClr val="dk1"/>
              </a:solidFill>
              <a:latin typeface="Calibri"/>
              <a:ea typeface="Calibri"/>
              <a:cs typeface="Calibri"/>
              <a:sym typeface="Calibri"/>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p:nvPr/>
        </p:nvSpPr>
        <p:spPr>
          <a:xfrm>
            <a:off x="76200" y="741403"/>
            <a:ext cx="3415342" cy="55399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000" b="1" i="0" u="none" strike="noStrike" cap="none" baseline="0" dirty="0" smtClean="0">
                <a:solidFill>
                  <a:schemeClr val="dk1"/>
                </a:solidFill>
                <a:latin typeface="Calibri"/>
                <a:ea typeface="Calibri"/>
                <a:cs typeface="Calibri"/>
                <a:sym typeface="Calibri"/>
              </a:rPr>
              <a:t>Firebox </a:t>
            </a:r>
            <a:r>
              <a:rPr lang="en-US" sz="3000" b="1" i="0" u="none" strike="noStrike" cap="none" baseline="0" dirty="0">
                <a:solidFill>
                  <a:schemeClr val="dk1"/>
                </a:solidFill>
                <a:latin typeface="Calibri"/>
                <a:ea typeface="Calibri"/>
                <a:cs typeface="Calibri"/>
                <a:sym typeface="Calibri"/>
              </a:rPr>
              <a:t>– </a:t>
            </a:r>
            <a:r>
              <a:rPr lang="en-US" sz="3000" b="1" i="0" u="none" strike="noStrike" cap="none" baseline="0" dirty="0" smtClean="0">
                <a:solidFill>
                  <a:schemeClr val="dk1"/>
                </a:solidFill>
                <a:latin typeface="Calibri"/>
                <a:ea typeface="Calibri"/>
                <a:cs typeface="Calibri"/>
                <a:sym typeface="Calibri"/>
              </a:rPr>
              <a:t>0:</a:t>
            </a:r>
            <a:r>
              <a:rPr lang="en-US" sz="3000" b="1" i="0" u="none" strike="noStrike" cap="none" dirty="0" smtClean="0">
                <a:solidFill>
                  <a:schemeClr val="dk1"/>
                </a:solidFill>
                <a:latin typeface="Calibri"/>
                <a:ea typeface="Calibri"/>
                <a:cs typeface="Calibri"/>
                <a:sym typeface="Calibri"/>
              </a:rPr>
              <a:t> Goals</a:t>
            </a:r>
            <a:endParaRPr lang="en-US" sz="3000" b="1" i="0" u="none" strike="noStrike" cap="none" baseline="0" dirty="0">
              <a:solidFill>
                <a:schemeClr val="dk1"/>
              </a:solidFill>
              <a:latin typeface="Calibri"/>
              <a:ea typeface="Calibri"/>
              <a:cs typeface="Calibri"/>
              <a:sym typeface="Calibri"/>
            </a:endParaRPr>
          </a:p>
        </p:txBody>
      </p:sp>
      <p:sp>
        <p:nvSpPr>
          <p:cNvPr id="143" name="Shape 143"/>
          <p:cNvSpPr txBox="1"/>
          <p:nvPr/>
        </p:nvSpPr>
        <p:spPr>
          <a:xfrm>
            <a:off x="76200" y="1524000"/>
            <a:ext cx="5867400" cy="5486400"/>
          </a:xfrm>
          <a:prstGeom prst="rect">
            <a:avLst/>
          </a:prstGeom>
          <a:noFill/>
          <a:ln>
            <a:noFill/>
          </a:ln>
        </p:spPr>
        <p:txBody>
          <a:bodyPr lIns="91425" tIns="45700" rIns="91425" bIns="45700" anchor="t" anchorCtr="0">
            <a:noAutofit/>
          </a:bodyPr>
          <a:lstStyle/>
          <a:p>
            <a:pPr marL="461962" lvl="6" indent="-285750">
              <a:buClr>
                <a:schemeClr val="dk1"/>
              </a:buClr>
              <a:buSzPct val="100000"/>
              <a:buFont typeface="Arial"/>
              <a:buChar char="•"/>
            </a:pPr>
            <a:r>
              <a:rPr lang="en-US" sz="2600" dirty="0" smtClean="0">
                <a:solidFill>
                  <a:schemeClr val="dk1"/>
                </a:solidFill>
                <a:latin typeface="Calibri"/>
                <a:ea typeface="Calibri"/>
                <a:cs typeface="Calibri"/>
                <a:sym typeface="Calibri"/>
              </a:rPr>
              <a:t>2014 state-of-the-art baseline using off-the-shelf hardware and software</a:t>
            </a:r>
          </a:p>
          <a:p>
            <a:pPr marL="461962" lvl="6" indent="-285750">
              <a:buClr>
                <a:schemeClr val="dk1"/>
              </a:buClr>
              <a:buSzPct val="100000"/>
              <a:buFont typeface="Arial"/>
              <a:buChar char="•"/>
            </a:pPr>
            <a:r>
              <a:rPr lang="en-US" sz="2600" dirty="0">
                <a:solidFill>
                  <a:schemeClr val="dk1"/>
                </a:solidFill>
                <a:latin typeface="Calibri"/>
                <a:ea typeface="Calibri"/>
                <a:cs typeface="Calibri"/>
                <a:sym typeface="Calibri"/>
              </a:rPr>
              <a:t>p</a:t>
            </a:r>
            <a:r>
              <a:rPr lang="en-US" sz="2600" dirty="0" smtClean="0">
                <a:solidFill>
                  <a:schemeClr val="dk1"/>
                </a:solidFill>
                <a:latin typeface="Calibri"/>
                <a:ea typeface="Calibri"/>
                <a:cs typeface="Calibri"/>
                <a:sym typeface="Calibri"/>
              </a:rPr>
              <a:t>latform to analyze current workloads</a:t>
            </a:r>
          </a:p>
          <a:p>
            <a:pPr marL="461962" lvl="6" indent="-285750">
              <a:buClr>
                <a:schemeClr val="dk1"/>
              </a:buClr>
              <a:buSzPct val="100000"/>
              <a:buFont typeface="Arial"/>
              <a:buChar char="•"/>
            </a:pPr>
            <a:r>
              <a:rPr lang="en-US" sz="2600" dirty="0">
                <a:solidFill>
                  <a:schemeClr val="dk1"/>
                </a:solidFill>
                <a:latin typeface="Calibri"/>
                <a:ea typeface="Calibri"/>
                <a:cs typeface="Calibri"/>
                <a:sym typeface="Calibri"/>
              </a:rPr>
              <a:t>p</a:t>
            </a:r>
            <a:r>
              <a:rPr lang="en-US" sz="2600" dirty="0" smtClean="0">
                <a:solidFill>
                  <a:schemeClr val="dk1"/>
                </a:solidFill>
                <a:latin typeface="Calibri"/>
                <a:ea typeface="Calibri"/>
                <a:cs typeface="Calibri"/>
                <a:sym typeface="Calibri"/>
              </a:rPr>
              <a:t>latform to develop new software stack ideas</a:t>
            </a:r>
          </a:p>
          <a:p>
            <a:pPr marL="461962" lvl="6" indent="-285750">
              <a:buClr>
                <a:schemeClr val="dk1"/>
              </a:buClr>
              <a:buSzPct val="100000"/>
              <a:buFont typeface="Arial"/>
              <a:buChar char="•"/>
            </a:pPr>
            <a:r>
              <a:rPr lang="en-US" sz="2600" dirty="0">
                <a:solidFill>
                  <a:schemeClr val="dk1"/>
                </a:solidFill>
                <a:latin typeface="Calibri"/>
                <a:ea typeface="Calibri"/>
                <a:cs typeface="Calibri"/>
                <a:sym typeface="Calibri"/>
              </a:rPr>
              <a:t>h</a:t>
            </a:r>
            <a:r>
              <a:rPr lang="en-US" sz="2600" dirty="0" smtClean="0">
                <a:solidFill>
                  <a:schemeClr val="dk1"/>
                </a:solidFill>
                <a:latin typeface="Calibri"/>
                <a:ea typeface="Calibri"/>
                <a:cs typeface="Calibri"/>
                <a:sym typeface="Calibri"/>
              </a:rPr>
              <a:t>ost XAM-board prototype of Firebox bulk memory and networking</a:t>
            </a:r>
            <a:endParaRPr lang="en-US" sz="2600" dirty="0">
              <a:solidFill>
                <a:schemeClr val="dk1"/>
              </a:solidFill>
              <a:latin typeface="Calibri"/>
              <a:ea typeface="Calibri"/>
              <a:cs typeface="Calibri"/>
              <a:sym typeface="Calibri"/>
            </a:endParaRPr>
          </a:p>
        </p:txBody>
      </p:sp>
      <p:sp>
        <p:nvSpPr>
          <p:cNvPr id="9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5</a:t>
            </a:fld>
            <a:endParaRPr lang="en-US" sz="2200" b="1" dirty="0"/>
          </a:p>
        </p:txBody>
      </p:sp>
      <p:pic>
        <p:nvPicPr>
          <p:cNvPr id="25" name="Shape 144"/>
          <p:cNvPicPr preferRelativeResize="0"/>
          <p:nvPr/>
        </p:nvPicPr>
        <p:blipFill rotWithShape="1">
          <a:blip r:embed="rId3">
            <a:alphaModFix/>
          </a:blip>
          <a:srcRect/>
          <a:stretch/>
        </p:blipFill>
        <p:spPr>
          <a:xfrm>
            <a:off x="5943600" y="762000"/>
            <a:ext cx="3048000" cy="5414367"/>
          </a:xfrm>
          <a:prstGeom prst="rect">
            <a:avLst/>
          </a:prstGeom>
          <a:noFill/>
          <a:ln>
            <a:noFill/>
          </a:ln>
        </p:spPr>
      </p:pic>
    </p:spTree>
    <p:extLst>
      <p:ext uri="{BB962C8B-B14F-4D97-AF65-F5344CB8AC3E}">
        <p14:creationId xmlns:p14="http://schemas.microsoft.com/office/powerpoint/2010/main" val="201032572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Outline</a:t>
            </a:r>
            <a:endParaRPr lang="en-US" sz="4400" b="0" i="0" u="none" strike="noStrike" cap="none" baseline="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“WSC Executive</a:t>
            </a:r>
            <a:r>
              <a:rPr lang="en-US" sz="2400" b="0" i="0" u="none" strike="noStrike" cap="none" baseline="0" dirty="0" smtClean="0">
                <a:solidFill>
                  <a:schemeClr val="dk1"/>
                </a:solidFill>
                <a:latin typeface="Calibri"/>
                <a:ea typeface="Arial"/>
                <a:cs typeface="Calibri"/>
                <a:sym typeface="Arial"/>
              </a:rPr>
              <a:t>”</a:t>
            </a:r>
            <a:endParaRPr lang="en-US" sz="2400" b="0" i="0" u="none" strike="noStrike" cap="none" baseline="0" dirty="0">
              <a:solidFill>
                <a:schemeClr val="dk1"/>
              </a:solidFill>
              <a:latin typeface="Calibri"/>
              <a:ea typeface="Arial"/>
              <a:cs typeface="Calibri"/>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Bulk Memory </a:t>
            </a:r>
            <a:r>
              <a:rPr lang="en-US" sz="2400" b="0" i="0" u="none" strike="noStrike" cap="none" baseline="0" dirty="0" smtClean="0">
                <a:solidFill>
                  <a:schemeClr val="dk1"/>
                </a:solidFill>
                <a:latin typeface="Calibri"/>
                <a:ea typeface="Arial"/>
                <a:cs typeface="Calibri"/>
                <a:sym typeface="Arial"/>
              </a:rPr>
              <a:t>API</a:t>
            </a:r>
            <a:endParaRPr lang="en-US" sz="2400" b="0" i="0" u="none" strike="noStrike" cap="none" baseline="0" dirty="0">
              <a:solidFill>
                <a:schemeClr val="dk1"/>
              </a:solidFill>
              <a:latin typeface="Calibri"/>
              <a:ea typeface="Arial"/>
              <a:cs typeface="Calibri"/>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Interactive Applications</a:t>
            </a:r>
            <a:endParaRPr lang="en-US" sz="2400" b="0" i="0" u="none" strike="noStrike" cap="none" baseline="0" dirty="0">
              <a:solidFill>
                <a:schemeClr val="dk1"/>
              </a:solidFill>
              <a:latin typeface="Calibri"/>
              <a:ea typeface="Arial"/>
              <a:cs typeface="Calibri"/>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Cluster </a:t>
            </a:r>
            <a:r>
              <a:rPr lang="en-US" sz="2400" b="0" i="0" u="none" strike="noStrike" cap="none" baseline="0" dirty="0" smtClean="0">
                <a:solidFill>
                  <a:schemeClr val="dk1"/>
                </a:solidFill>
                <a:latin typeface="Calibri"/>
                <a:ea typeface="Arial"/>
                <a:cs typeface="Calibri"/>
                <a:sym typeface="Arial"/>
              </a:rPr>
              <a:t>Manager</a:t>
            </a:r>
            <a:endParaRPr lang="en-US" sz="2400" b="0" i="0" u="none" strike="noStrike" cap="none" baseline="0" dirty="0">
              <a:solidFill>
                <a:schemeClr val="dk1"/>
              </a:solidFill>
              <a:latin typeface="Calibri"/>
              <a:ea typeface="Arial"/>
              <a:cs typeface="Calibri"/>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Network</a:t>
            </a:r>
            <a:endParaRPr lang="en-US" sz="2400" b="0" i="0" u="none" strike="noStrike" cap="none" baseline="0" dirty="0">
              <a:solidFill>
                <a:schemeClr val="dk1"/>
              </a:solidFill>
              <a:latin typeface="Calibri"/>
              <a:ea typeface="Arial"/>
              <a:cs typeface="Calibri"/>
              <a:sym typeface="Arial"/>
            </a:endParaRPr>
          </a:p>
        </p:txBody>
      </p:sp>
      <p:sp>
        <p:nvSpPr>
          <p:cNvPr id="15" name="Shape 191"/>
          <p:cNvSpPr/>
          <p:nvPr/>
        </p:nvSpPr>
        <p:spPr>
          <a:xfrm>
            <a:off x="3505200" y="25146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5" name="TextBox 4"/>
          <p:cNvSpPr txBox="1"/>
          <p:nvPr/>
        </p:nvSpPr>
        <p:spPr>
          <a:xfrm>
            <a:off x="228600" y="2590800"/>
            <a:ext cx="1668095" cy="461665"/>
          </a:xfrm>
          <a:prstGeom prst="rect">
            <a:avLst/>
          </a:prstGeom>
          <a:noFill/>
        </p:spPr>
        <p:txBody>
          <a:bodyPr wrap="none" rtlCol="0">
            <a:spAutoFit/>
          </a:bodyPr>
          <a:lstStyle/>
          <a:p>
            <a:r>
              <a:rPr lang="en-US" sz="2400" dirty="0" smtClean="0">
                <a:latin typeface="Calibri"/>
                <a:cs typeface="Calibri"/>
              </a:rPr>
              <a:t>Apache </a:t>
            </a:r>
            <a:r>
              <a:rPr lang="en-US" sz="2400" dirty="0" err="1" smtClean="0">
                <a:latin typeface="Calibri"/>
                <a:cs typeface="Calibri"/>
              </a:rPr>
              <a:t>Solr</a:t>
            </a:r>
            <a:endParaRPr lang="en-US" sz="2400" dirty="0">
              <a:latin typeface="Calibri"/>
              <a:cs typeface="Calibri"/>
            </a:endParaRPr>
          </a:p>
        </p:txBody>
      </p:sp>
      <p:sp>
        <p:nvSpPr>
          <p:cNvPr id="20" name="Shape 191"/>
          <p:cNvSpPr/>
          <p:nvPr/>
        </p:nvSpPr>
        <p:spPr>
          <a:xfrm>
            <a:off x="3505200" y="37338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21" name="TextBox 20"/>
          <p:cNvSpPr txBox="1"/>
          <p:nvPr/>
        </p:nvSpPr>
        <p:spPr>
          <a:xfrm>
            <a:off x="228600" y="3657600"/>
            <a:ext cx="2983208" cy="830997"/>
          </a:xfrm>
          <a:prstGeom prst="rect">
            <a:avLst/>
          </a:prstGeom>
          <a:noFill/>
        </p:spPr>
        <p:txBody>
          <a:bodyPr wrap="none" rtlCol="0">
            <a:spAutoFit/>
          </a:bodyPr>
          <a:lstStyle/>
          <a:p>
            <a:r>
              <a:rPr lang="en-US" sz="2400" dirty="0" err="1" smtClean="0">
                <a:latin typeface="Calibri"/>
                <a:cs typeface="Calibri"/>
              </a:rPr>
              <a:t>RAMCloud</a:t>
            </a:r>
            <a:r>
              <a:rPr lang="en-US" sz="2400" dirty="0" smtClean="0">
                <a:latin typeface="Calibri"/>
                <a:cs typeface="Calibri"/>
              </a:rPr>
              <a:t>, </a:t>
            </a:r>
            <a:r>
              <a:rPr lang="en-US" sz="2400" dirty="0" err="1" smtClean="0">
                <a:latin typeface="Calibri"/>
                <a:cs typeface="Calibri"/>
              </a:rPr>
              <a:t>Aerospike</a:t>
            </a:r>
            <a:r>
              <a:rPr lang="en-US" sz="2400" dirty="0" smtClean="0">
                <a:latin typeface="Calibri"/>
                <a:cs typeface="Calibri"/>
              </a:rPr>
              <a:t>,</a:t>
            </a:r>
          </a:p>
          <a:p>
            <a:r>
              <a:rPr lang="en-US" sz="2400" dirty="0" smtClean="0">
                <a:latin typeface="Calibri"/>
                <a:cs typeface="Calibri"/>
              </a:rPr>
              <a:t>Cassandra</a:t>
            </a:r>
            <a:endParaRPr lang="en-US" sz="2400" dirty="0">
              <a:latin typeface="Calibri"/>
              <a:cs typeface="Calibri"/>
            </a:endParaRPr>
          </a:p>
        </p:txBody>
      </p:sp>
      <p:sp>
        <p:nvSpPr>
          <p:cNvPr id="25" name="Shape 191"/>
          <p:cNvSpPr/>
          <p:nvPr/>
        </p:nvSpPr>
        <p:spPr>
          <a:xfrm>
            <a:off x="3505200" y="5139779"/>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26" name="TextBox 25"/>
          <p:cNvSpPr txBox="1"/>
          <p:nvPr/>
        </p:nvSpPr>
        <p:spPr>
          <a:xfrm>
            <a:off x="228600" y="5021759"/>
            <a:ext cx="2762295" cy="830997"/>
          </a:xfrm>
          <a:prstGeom prst="rect">
            <a:avLst/>
          </a:prstGeom>
          <a:noFill/>
        </p:spPr>
        <p:txBody>
          <a:bodyPr wrap="none" rtlCol="0">
            <a:spAutoFit/>
          </a:bodyPr>
          <a:lstStyle/>
          <a:p>
            <a:r>
              <a:rPr lang="en-US" sz="2400" dirty="0" smtClean="0">
                <a:latin typeface="Calibri"/>
                <a:cs typeface="Calibri"/>
              </a:rPr>
              <a:t>RDMA</a:t>
            </a:r>
          </a:p>
          <a:p>
            <a:r>
              <a:rPr lang="en-US" sz="2400" dirty="0" smtClean="0">
                <a:latin typeface="Calibri"/>
                <a:cs typeface="Calibri"/>
              </a:rPr>
              <a:t>Latency / Bandwidth</a:t>
            </a:r>
            <a:endParaRPr lang="en-US" sz="2400" dirty="0">
              <a:latin typeface="Calibri"/>
              <a:cs typeface="Calibri"/>
            </a:endParaRPr>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6</a:t>
            </a:fld>
            <a:endParaRPr lang="en-US" sz="2200" b="1" dirty="0"/>
          </a:p>
        </p:txBody>
      </p:sp>
      <p:sp>
        <p:nvSpPr>
          <p:cNvPr id="17" name="Shape 191"/>
          <p:cNvSpPr/>
          <p:nvPr/>
        </p:nvSpPr>
        <p:spPr>
          <a:xfrm>
            <a:off x="3505200" y="44196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18" name="TextBox 17"/>
          <p:cNvSpPr txBox="1"/>
          <p:nvPr/>
        </p:nvSpPr>
        <p:spPr>
          <a:xfrm>
            <a:off x="228600" y="4522113"/>
            <a:ext cx="1017827" cy="461665"/>
          </a:xfrm>
          <a:prstGeom prst="rect">
            <a:avLst/>
          </a:prstGeom>
          <a:noFill/>
        </p:spPr>
        <p:txBody>
          <a:bodyPr wrap="none" rtlCol="0">
            <a:spAutoFit/>
          </a:bodyPr>
          <a:lstStyle/>
          <a:p>
            <a:r>
              <a:rPr lang="en-US" sz="2400" dirty="0" smtClean="0">
                <a:latin typeface="Calibri"/>
                <a:cs typeface="Calibri"/>
              </a:rPr>
              <a:t>XARCC</a:t>
            </a:r>
            <a:endParaRPr lang="en-US" sz="2400" dirty="0">
              <a:latin typeface="Calibri"/>
              <a:cs typeface="Calibri"/>
            </a:endParaRPr>
          </a:p>
        </p:txBody>
      </p:sp>
    </p:spTree>
    <p:extLst>
      <p:ext uri="{BB962C8B-B14F-4D97-AF65-F5344CB8AC3E}">
        <p14:creationId xmlns:p14="http://schemas.microsoft.com/office/powerpoint/2010/main" val="38209897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0-#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0-#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0-#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0-#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0-#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p:bldP spid="20" grpId="0" animBg="1"/>
      <p:bldP spid="21" grpId="0"/>
      <p:bldP spid="25" grpId="0" animBg="1"/>
      <p:bldP spid="26" grpId="0"/>
      <p:bldP spid="17"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Network</a:t>
            </a:r>
            <a:endParaRPr lang="en-US" sz="4400" b="0" i="0" u="none" strike="noStrike" cap="none" baseline="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“WSC Executive</a:t>
            </a:r>
            <a:r>
              <a:rPr lang="en-US" sz="2400" b="0" i="0" u="none" strike="noStrike" cap="none" baseline="0" dirty="0" smtClean="0">
                <a:solidFill>
                  <a:schemeClr val="dk1"/>
                </a:solidFill>
                <a:latin typeface="Calibri"/>
                <a:ea typeface="Arial"/>
                <a:cs typeface="Calibri"/>
                <a:sym typeface="Arial"/>
              </a:rPr>
              <a:t>”</a:t>
            </a:r>
            <a:endParaRPr lang="en-US" sz="2400" b="0" i="0" u="none" strike="noStrike" cap="none" baseline="0" dirty="0">
              <a:solidFill>
                <a:schemeClr val="dk1"/>
              </a:solidFill>
              <a:latin typeface="Calibri"/>
              <a:ea typeface="Arial"/>
              <a:cs typeface="Calibri"/>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Bulk Memory </a:t>
            </a:r>
            <a:r>
              <a:rPr lang="en-US" sz="2400" b="0" i="0" u="none" strike="noStrike" cap="none" baseline="0" dirty="0" smtClean="0">
                <a:solidFill>
                  <a:schemeClr val="dk1"/>
                </a:solidFill>
                <a:latin typeface="Calibri"/>
                <a:ea typeface="Arial"/>
                <a:cs typeface="Calibri"/>
                <a:sym typeface="Arial"/>
              </a:rPr>
              <a:t>API</a:t>
            </a:r>
            <a:endParaRPr lang="en-US" sz="2400" b="0" i="0" u="none" strike="noStrike" cap="none" baseline="0" dirty="0">
              <a:solidFill>
                <a:schemeClr val="dk1"/>
              </a:solidFill>
              <a:latin typeface="Calibri"/>
              <a:ea typeface="Arial"/>
              <a:cs typeface="Calibri"/>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Interactive Applications</a:t>
            </a:r>
            <a:endParaRPr lang="en-US" sz="2400" b="0" i="0" u="none" strike="noStrike" cap="none" baseline="0" dirty="0">
              <a:solidFill>
                <a:schemeClr val="dk1"/>
              </a:solidFill>
              <a:latin typeface="Calibri"/>
              <a:ea typeface="Arial"/>
              <a:cs typeface="Calibri"/>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Cluster </a:t>
            </a:r>
            <a:r>
              <a:rPr lang="en-US" sz="2400" b="0" i="0" u="none" strike="noStrike" cap="none" baseline="0" dirty="0" smtClean="0">
                <a:solidFill>
                  <a:schemeClr val="dk1"/>
                </a:solidFill>
                <a:latin typeface="Calibri"/>
                <a:ea typeface="Arial"/>
                <a:cs typeface="Calibri"/>
                <a:sym typeface="Arial"/>
              </a:rPr>
              <a:t>Manager</a:t>
            </a:r>
            <a:endParaRPr lang="en-US" sz="2400" b="0" i="0" u="none" strike="noStrike" cap="none" baseline="0" dirty="0">
              <a:solidFill>
                <a:schemeClr val="dk1"/>
              </a:solidFill>
              <a:latin typeface="Calibri"/>
              <a:ea typeface="Arial"/>
              <a:cs typeface="Calibri"/>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Network</a:t>
            </a:r>
            <a:endParaRPr lang="en-US" sz="2400" b="0" i="0" u="none" strike="noStrike" cap="none" baseline="0" dirty="0">
              <a:solidFill>
                <a:schemeClr val="dk1"/>
              </a:solidFill>
              <a:latin typeface="Calibri"/>
              <a:ea typeface="Arial"/>
              <a:cs typeface="Calibri"/>
              <a:sym typeface="Arial"/>
            </a:endParaRPr>
          </a:p>
        </p:txBody>
      </p:sp>
      <p:sp>
        <p:nvSpPr>
          <p:cNvPr id="25" name="Shape 191"/>
          <p:cNvSpPr/>
          <p:nvPr/>
        </p:nvSpPr>
        <p:spPr>
          <a:xfrm>
            <a:off x="3505200" y="5139779"/>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26" name="TextBox 25"/>
          <p:cNvSpPr txBox="1"/>
          <p:nvPr/>
        </p:nvSpPr>
        <p:spPr>
          <a:xfrm>
            <a:off x="228600" y="5021759"/>
            <a:ext cx="2762295" cy="830997"/>
          </a:xfrm>
          <a:prstGeom prst="rect">
            <a:avLst/>
          </a:prstGeom>
          <a:noFill/>
        </p:spPr>
        <p:txBody>
          <a:bodyPr wrap="none" rtlCol="0">
            <a:spAutoFit/>
          </a:bodyPr>
          <a:lstStyle/>
          <a:p>
            <a:r>
              <a:rPr lang="en-US" sz="2400" dirty="0" smtClean="0">
                <a:latin typeface="Calibri"/>
                <a:cs typeface="Calibri"/>
              </a:rPr>
              <a:t>RDMA</a:t>
            </a:r>
          </a:p>
          <a:p>
            <a:r>
              <a:rPr lang="en-US" sz="2400" dirty="0" smtClean="0">
                <a:latin typeface="Calibri"/>
                <a:cs typeface="Calibri"/>
              </a:rPr>
              <a:t>Latency / Bandwidth</a:t>
            </a:r>
            <a:endParaRPr lang="en-US" sz="2400" dirty="0">
              <a:latin typeface="Calibri"/>
              <a:cs typeface="Calibri"/>
            </a:endParaRPr>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7</a:t>
            </a:fld>
            <a:endParaRPr lang="en-US" sz="2200" b="1" dirty="0"/>
          </a:p>
        </p:txBody>
      </p:sp>
    </p:spTree>
    <p:extLst>
      <p:ext uri="{BB962C8B-B14F-4D97-AF65-F5344CB8AC3E}">
        <p14:creationId xmlns:p14="http://schemas.microsoft.com/office/powerpoint/2010/main" val="40944749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2431" y="302842"/>
            <a:ext cx="7424503" cy="615553"/>
          </a:xfrm>
          <a:prstGeom prst="rect">
            <a:avLst/>
          </a:prstGeom>
          <a:noFill/>
        </p:spPr>
        <p:txBody>
          <a:bodyPr wrap="none" rtlCol="0">
            <a:spAutoFit/>
          </a:bodyPr>
          <a:lstStyle/>
          <a:p>
            <a:r>
              <a:rPr lang="en-US" sz="3400" b="1" dirty="0" smtClean="0">
                <a:latin typeface="Calibri"/>
                <a:cs typeface="Calibri"/>
              </a:rPr>
              <a:t>Firebox-0 Network Latency / Bandwidth</a:t>
            </a:r>
            <a:endParaRPr lang="en-US" sz="3400" b="1" dirty="0">
              <a:latin typeface="Calibri"/>
              <a:cs typeface="Calibri"/>
            </a:endParaRPr>
          </a:p>
        </p:txBody>
      </p:sp>
      <p:sp>
        <p:nvSpPr>
          <p:cNvPr id="17" name="TextBox 16"/>
          <p:cNvSpPr txBox="1"/>
          <p:nvPr/>
        </p:nvSpPr>
        <p:spPr>
          <a:xfrm>
            <a:off x="228600" y="4800600"/>
            <a:ext cx="4191000" cy="1752600"/>
          </a:xfrm>
          <a:prstGeom prst="rect">
            <a:avLst/>
          </a:prstGeom>
          <a:noFill/>
          <a:ln>
            <a:solidFill>
              <a:schemeClr val="tx1"/>
            </a:solidFill>
          </a:ln>
        </p:spPr>
        <p:txBody>
          <a:bodyPr wrap="none" rtlCol="0">
            <a:noAutofit/>
          </a:bodyPr>
          <a:lstStyle/>
          <a:p>
            <a:r>
              <a:rPr lang="en-US" sz="2000" dirty="0" smtClean="0">
                <a:latin typeface="Calibri"/>
                <a:cs typeface="Calibri"/>
              </a:rPr>
              <a:t>RDMA </a:t>
            </a:r>
            <a:r>
              <a:rPr lang="en-US" sz="2000" dirty="0" smtClean="0">
                <a:latin typeface="Calibri"/>
                <a:cs typeface="Calibri"/>
              </a:rPr>
              <a:t>Ping Pong Benchmark:</a:t>
            </a:r>
          </a:p>
          <a:p>
            <a:pPr marL="412750" lvl="1" indent="-285750">
              <a:buFont typeface="Arial"/>
              <a:buChar char="•"/>
            </a:pPr>
            <a:r>
              <a:rPr lang="en-US" sz="2000" dirty="0" smtClean="0">
                <a:latin typeface="Calibri"/>
                <a:cs typeface="Calibri"/>
              </a:rPr>
              <a:t>RDMA connection is </a:t>
            </a:r>
            <a:r>
              <a:rPr lang="en-US" sz="2000" dirty="0" smtClean="0">
                <a:latin typeface="Calibri"/>
                <a:cs typeface="Calibri"/>
              </a:rPr>
              <a:t>setup</a:t>
            </a:r>
          </a:p>
          <a:p>
            <a:pPr marL="127000" lvl="1"/>
            <a:r>
              <a:rPr lang="en-US" sz="2000" dirty="0" err="1">
                <a:latin typeface="Calibri"/>
                <a:cs typeface="Calibri"/>
              </a:rPr>
              <a:t>t</a:t>
            </a:r>
            <a:r>
              <a:rPr lang="en-US" sz="2000" dirty="0" err="1" smtClean="0">
                <a:latin typeface="Calibri"/>
                <a:cs typeface="Calibri"/>
              </a:rPr>
              <a:t>hroughTCP</a:t>
            </a:r>
            <a:r>
              <a:rPr lang="en-US" sz="2000" dirty="0" smtClean="0">
                <a:latin typeface="Calibri"/>
                <a:cs typeface="Calibri"/>
              </a:rPr>
              <a:t>/IP</a:t>
            </a:r>
          </a:p>
          <a:p>
            <a:pPr marL="412750" lvl="1" indent="-285750">
              <a:buFont typeface="Arial"/>
              <a:buChar char="•"/>
            </a:pPr>
            <a:r>
              <a:rPr lang="en-US" sz="2000" dirty="0" smtClean="0">
                <a:latin typeface="Calibri"/>
                <a:cs typeface="Calibri"/>
              </a:rPr>
              <a:t>Sequential RDMA reads with </a:t>
            </a:r>
            <a:endParaRPr lang="en-US" sz="2000" dirty="0" smtClean="0">
              <a:latin typeface="Calibri"/>
              <a:cs typeface="Calibri"/>
            </a:endParaRPr>
          </a:p>
          <a:p>
            <a:pPr marL="127000" lvl="1"/>
            <a:r>
              <a:rPr lang="en-US" sz="2000" dirty="0">
                <a:latin typeface="Calibri"/>
                <a:cs typeface="Calibri"/>
              </a:rPr>
              <a:t>d</a:t>
            </a:r>
            <a:r>
              <a:rPr lang="en-US" sz="2000" dirty="0" smtClean="0">
                <a:latin typeface="Calibri"/>
                <a:cs typeface="Calibri"/>
              </a:rPr>
              <a:t>ifferent</a:t>
            </a:r>
            <a:r>
              <a:rPr lang="en-US" sz="2000" dirty="0" smtClean="0">
                <a:latin typeface="Calibri"/>
                <a:cs typeface="Calibri"/>
              </a:rPr>
              <a:t> </a:t>
            </a:r>
            <a:r>
              <a:rPr lang="en-US" sz="2000" dirty="0" smtClean="0">
                <a:latin typeface="Calibri"/>
                <a:cs typeface="Calibri"/>
              </a:rPr>
              <a:t>sizes</a:t>
            </a:r>
            <a:endParaRPr lang="en-US" sz="2000" dirty="0" smtClean="0">
              <a:latin typeface="Calibri"/>
              <a:cs typeface="Calibri"/>
            </a:endParaRPr>
          </a:p>
        </p:txBody>
      </p:sp>
      <p:pic>
        <p:nvPicPr>
          <p:cNvPr id="2" name="Picture 1" descr="raw_firebox_latency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990601"/>
            <a:ext cx="3824710" cy="3810000"/>
          </a:xfrm>
          <a:prstGeom prst="rect">
            <a:avLst/>
          </a:prstGeom>
        </p:spPr>
      </p:pic>
      <p:pic>
        <p:nvPicPr>
          <p:cNvPr id="3" name="Picture 2" descr="raw_firebox_bandwidth_illus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990600"/>
            <a:ext cx="4419600" cy="3718662"/>
          </a:xfrm>
          <a:prstGeom prst="rect">
            <a:avLst/>
          </a:prstGeom>
        </p:spPr>
      </p:pic>
      <p:sp>
        <p:nvSpPr>
          <p:cNvPr id="9" name="TextBox 8"/>
          <p:cNvSpPr txBox="1"/>
          <p:nvPr/>
        </p:nvSpPr>
        <p:spPr>
          <a:xfrm>
            <a:off x="4617983" y="4800600"/>
            <a:ext cx="4449817" cy="1752600"/>
          </a:xfrm>
          <a:prstGeom prst="rect">
            <a:avLst/>
          </a:prstGeom>
          <a:noFill/>
          <a:ln>
            <a:solidFill>
              <a:schemeClr val="tx1"/>
            </a:solidFill>
          </a:ln>
        </p:spPr>
        <p:txBody>
          <a:bodyPr wrap="none" rtlCol="0">
            <a:noAutofit/>
          </a:bodyPr>
          <a:lstStyle/>
          <a:p>
            <a:r>
              <a:rPr lang="en-US" sz="2000" dirty="0" smtClean="0">
                <a:latin typeface="Calibri"/>
                <a:cs typeface="Calibri"/>
              </a:rPr>
              <a:t>Results:</a:t>
            </a:r>
            <a:endParaRPr lang="en-US" sz="2000" dirty="0" smtClean="0">
              <a:latin typeface="Calibri"/>
              <a:cs typeface="Calibri"/>
            </a:endParaRPr>
          </a:p>
          <a:p>
            <a:pPr marL="581025" lvl="1" indent="-290513">
              <a:buFont typeface="Wingdings" charset="2"/>
              <a:buChar char="§"/>
            </a:pPr>
            <a:r>
              <a:rPr lang="en-US" sz="2000" dirty="0" smtClean="0">
                <a:latin typeface="Calibri"/>
                <a:cs typeface="Calibri"/>
              </a:rPr>
              <a:t>Low latency / bandwidth for small</a:t>
            </a:r>
          </a:p>
          <a:p>
            <a:pPr marL="290512" lvl="1"/>
            <a:r>
              <a:rPr lang="en-US" sz="2000" dirty="0">
                <a:latin typeface="Calibri"/>
                <a:cs typeface="Calibri"/>
              </a:rPr>
              <a:t>p</a:t>
            </a:r>
            <a:r>
              <a:rPr lang="en-US" sz="2000" dirty="0" smtClean="0">
                <a:latin typeface="Calibri"/>
                <a:cs typeface="Calibri"/>
              </a:rPr>
              <a:t>ackets</a:t>
            </a:r>
          </a:p>
          <a:p>
            <a:pPr marL="633412" lvl="1" indent="-342900">
              <a:buFont typeface="Wingdings" charset="2"/>
              <a:buChar char="§"/>
            </a:pPr>
            <a:r>
              <a:rPr lang="en-US" sz="2000" dirty="0" smtClean="0">
                <a:latin typeface="Calibri"/>
                <a:cs typeface="Calibri"/>
              </a:rPr>
              <a:t>Lowest latency: 1.7us</a:t>
            </a:r>
          </a:p>
          <a:p>
            <a:pPr marL="581025" lvl="1" indent="-290513">
              <a:buFont typeface="Wingdings" charset="2"/>
              <a:buChar char="§"/>
            </a:pPr>
            <a:r>
              <a:rPr lang="en-US" sz="2000" dirty="0" smtClean="0">
                <a:latin typeface="Calibri"/>
                <a:cs typeface="Calibri"/>
              </a:rPr>
              <a:t>Maximum </a:t>
            </a:r>
            <a:r>
              <a:rPr lang="en-US" sz="2000" dirty="0">
                <a:latin typeface="Calibri"/>
                <a:cs typeface="Calibri"/>
              </a:rPr>
              <a:t>bandwidth of ~5 GB/</a:t>
            </a:r>
            <a:r>
              <a:rPr lang="en-US" sz="2000" dirty="0" smtClean="0">
                <a:latin typeface="Calibri"/>
                <a:cs typeface="Calibri"/>
              </a:rPr>
              <a:t>s</a:t>
            </a:r>
            <a:endParaRPr lang="en-US" sz="2000" dirty="0">
              <a:latin typeface="Calibri"/>
              <a:cs typeface="Calibri"/>
            </a:endParaRPr>
          </a:p>
        </p:txBody>
      </p:sp>
      <p:sp>
        <p:nvSpPr>
          <p:cNvPr id="12" name="Slide Number Placeholder 2"/>
          <p:cNvSpPr>
            <a:spLocks noGrp="1"/>
          </p:cNvSpPr>
          <p:nvPr>
            <p:ph type="sldNum" idx="12"/>
          </p:nvPr>
        </p:nvSpPr>
        <p:spPr>
          <a:xfrm>
            <a:off x="7086601" y="6477000"/>
            <a:ext cx="2133599" cy="365099"/>
          </a:xfrm>
        </p:spPr>
        <p:txBody>
          <a:bodyPr/>
          <a:lstStyle/>
          <a:p>
            <a:pPr marL="0" lvl="0" indent="0">
              <a:spcBef>
                <a:spcPts val="0"/>
              </a:spcBef>
              <a:buSzPct val="25000"/>
              <a:buNone/>
            </a:pPr>
            <a:fld id="{00000000-1234-1234-1234-123412341234}" type="slidenum">
              <a:rPr lang="en-US" sz="2200" b="1" smtClean="0"/>
              <a:t>8</a:t>
            </a:fld>
            <a:endParaRPr lang="en-US" sz="2200" b="1" dirty="0"/>
          </a:p>
        </p:txBody>
      </p:sp>
    </p:spTree>
    <p:extLst>
      <p:ext uri="{BB962C8B-B14F-4D97-AF65-F5344CB8AC3E}">
        <p14:creationId xmlns:p14="http://schemas.microsoft.com/office/powerpoint/2010/main" val="245720935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Outline</a:t>
            </a:r>
            <a:endParaRPr lang="en-US" sz="4400" b="0" i="0" u="none" strike="noStrike" cap="none" baseline="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“WSC Executive</a:t>
            </a:r>
            <a:r>
              <a:rPr lang="en-US" sz="2400" b="0" i="0" u="none" strike="noStrike" cap="none" baseline="0" dirty="0" smtClean="0">
                <a:solidFill>
                  <a:schemeClr val="dk1"/>
                </a:solidFill>
                <a:latin typeface="Calibri"/>
                <a:ea typeface="Arial"/>
                <a:cs typeface="Calibri"/>
                <a:sym typeface="Arial"/>
              </a:rPr>
              <a:t>”</a:t>
            </a:r>
            <a:endParaRPr lang="en-US" sz="2400" b="0" i="0" u="none" strike="noStrike" cap="none" baseline="0" dirty="0">
              <a:solidFill>
                <a:schemeClr val="dk1"/>
              </a:solidFill>
              <a:latin typeface="Calibri"/>
              <a:ea typeface="Arial"/>
              <a:cs typeface="Calibri"/>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Bulk Memory </a:t>
            </a:r>
            <a:r>
              <a:rPr lang="en-US" sz="2400" b="0" i="0" u="none" strike="noStrike" cap="none" baseline="0" dirty="0" smtClean="0">
                <a:solidFill>
                  <a:schemeClr val="dk1"/>
                </a:solidFill>
                <a:latin typeface="Calibri"/>
                <a:ea typeface="Arial"/>
                <a:cs typeface="Calibri"/>
                <a:sym typeface="Arial"/>
              </a:rPr>
              <a:t>API</a:t>
            </a:r>
            <a:endParaRPr lang="en-US" sz="2400" b="0" i="0" u="none" strike="noStrike" cap="none" baseline="0" dirty="0">
              <a:solidFill>
                <a:schemeClr val="dk1"/>
              </a:solidFill>
              <a:latin typeface="Calibri"/>
              <a:ea typeface="Arial"/>
              <a:cs typeface="Calibri"/>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Interactive Applications</a:t>
            </a:r>
            <a:endParaRPr lang="en-US" sz="2400" b="0" i="0" u="none" strike="noStrike" cap="none" baseline="0" dirty="0">
              <a:solidFill>
                <a:schemeClr val="dk1"/>
              </a:solidFill>
              <a:latin typeface="Calibri"/>
              <a:ea typeface="Arial"/>
              <a:cs typeface="Calibri"/>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Cluster </a:t>
            </a:r>
            <a:r>
              <a:rPr lang="en-US" sz="2400" b="0" i="0" u="none" strike="noStrike" cap="none" baseline="0" dirty="0" smtClean="0">
                <a:solidFill>
                  <a:schemeClr val="dk1"/>
                </a:solidFill>
                <a:latin typeface="Calibri"/>
                <a:ea typeface="Arial"/>
                <a:cs typeface="Calibri"/>
                <a:sym typeface="Arial"/>
              </a:rPr>
              <a:t>Manager</a:t>
            </a:r>
            <a:endParaRPr lang="en-US" sz="2400" b="0" i="0" u="none" strike="noStrike" cap="none" baseline="0" dirty="0">
              <a:solidFill>
                <a:schemeClr val="dk1"/>
              </a:solidFill>
              <a:latin typeface="Calibri"/>
              <a:ea typeface="Arial"/>
              <a:cs typeface="Calibri"/>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Network</a:t>
            </a:r>
            <a:endParaRPr lang="en-US" sz="2400" b="0" i="0" u="none" strike="noStrike" cap="none" baseline="0" dirty="0">
              <a:solidFill>
                <a:schemeClr val="dk1"/>
              </a:solidFill>
              <a:latin typeface="Calibri"/>
              <a:ea typeface="Arial"/>
              <a:cs typeface="Calibri"/>
              <a:sym typeface="Arial"/>
            </a:endParaRPr>
          </a:p>
        </p:txBody>
      </p:sp>
      <p:sp>
        <p:nvSpPr>
          <p:cNvPr id="20" name="Shape 191"/>
          <p:cNvSpPr/>
          <p:nvPr/>
        </p:nvSpPr>
        <p:spPr>
          <a:xfrm>
            <a:off x="3505200" y="37338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21" name="TextBox 20"/>
          <p:cNvSpPr txBox="1"/>
          <p:nvPr/>
        </p:nvSpPr>
        <p:spPr>
          <a:xfrm>
            <a:off x="228600" y="3657600"/>
            <a:ext cx="2983208" cy="830997"/>
          </a:xfrm>
          <a:prstGeom prst="rect">
            <a:avLst/>
          </a:prstGeom>
          <a:noFill/>
        </p:spPr>
        <p:txBody>
          <a:bodyPr wrap="none" rtlCol="0">
            <a:spAutoFit/>
          </a:bodyPr>
          <a:lstStyle/>
          <a:p>
            <a:r>
              <a:rPr lang="en-US" sz="2400" dirty="0" err="1" smtClean="0">
                <a:latin typeface="Calibri"/>
                <a:cs typeface="Calibri"/>
              </a:rPr>
              <a:t>RAMCloud</a:t>
            </a:r>
            <a:r>
              <a:rPr lang="en-US" sz="2400" dirty="0" smtClean="0">
                <a:latin typeface="Calibri"/>
                <a:cs typeface="Calibri"/>
              </a:rPr>
              <a:t>, </a:t>
            </a:r>
            <a:r>
              <a:rPr lang="en-US" sz="2400" dirty="0" err="1" smtClean="0">
                <a:latin typeface="Calibri"/>
                <a:cs typeface="Calibri"/>
              </a:rPr>
              <a:t>Aerospike</a:t>
            </a:r>
            <a:r>
              <a:rPr lang="en-US" sz="2400" dirty="0" smtClean="0">
                <a:latin typeface="Calibri"/>
                <a:cs typeface="Calibri"/>
              </a:rPr>
              <a:t>,</a:t>
            </a:r>
          </a:p>
          <a:p>
            <a:r>
              <a:rPr lang="en-US" sz="2400" dirty="0" smtClean="0">
                <a:latin typeface="Calibri"/>
                <a:cs typeface="Calibri"/>
              </a:rPr>
              <a:t>Cassandra</a:t>
            </a:r>
            <a:endParaRPr lang="en-US" sz="2400" dirty="0">
              <a:latin typeface="Calibri"/>
              <a:cs typeface="Calibri"/>
            </a:endParaRPr>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9</a:t>
            </a:fld>
            <a:endParaRPr lang="en-US" sz="2200" b="1" dirty="0"/>
          </a:p>
        </p:txBody>
      </p:sp>
    </p:spTree>
    <p:extLst>
      <p:ext uri="{BB962C8B-B14F-4D97-AF65-F5344CB8AC3E}">
        <p14:creationId xmlns:p14="http://schemas.microsoft.com/office/powerpoint/2010/main" val="210610838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4576</TotalTime>
  <Words>2081</Words>
  <Application>Microsoft Macintosh PowerPoint</Application>
  <PresentationFormat>On-screen Show (4:3)</PresentationFormat>
  <Paragraphs>463</Paragraphs>
  <Slides>33</Slides>
  <Notes>33</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Benchmarking Distributed Search:  Apache Solr on Firebox-0</vt:lpstr>
      <vt:lpstr>Solr on Firebox-0</vt:lpstr>
      <vt:lpstr>Experiment: Serving a large search index off of disk</vt:lpstr>
      <vt:lpstr>Testing Framework (BITS) -  Berkeley Interactive and Throughput Suite</vt:lpstr>
      <vt:lpstr>Future Work</vt:lpstr>
      <vt:lpstr>PowerPoint Presentation</vt:lpstr>
      <vt:lpstr>PowerPoint Presentation</vt:lpstr>
      <vt:lpstr>Prior ParLab Work: Tessellation</vt:lpstr>
      <vt:lpstr>XARCC (aka Tessellation 2.0)</vt:lpstr>
      <vt:lpstr>XARCC</vt:lpstr>
      <vt:lpstr>XARCC Scheduling: Status and Experiences</vt:lpstr>
      <vt:lpstr>XARCC Library OS: Status and Experiences</vt:lpstr>
      <vt:lpstr>Future Work</vt:lpstr>
      <vt:lpstr>Questions &amp; Feedback</vt:lpstr>
      <vt:lpstr>Backup Slides</vt:lpstr>
      <vt:lpstr>Gang Scheduling Experiments</vt:lpstr>
      <vt:lpstr>Micro Benchmark Results</vt:lpstr>
      <vt:lpstr>Macro Benchmark Results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Joao Carreira</cp:lastModifiedBy>
  <cp:revision>93</cp:revision>
  <dcterms:modified xsi:type="dcterms:W3CDTF">2015-01-13T16:43:31Z</dcterms:modified>
</cp:coreProperties>
</file>